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60" r:id="rId4"/>
    <p:sldId id="261" r:id="rId5"/>
    <p:sldId id="262" r:id="rId6"/>
    <p:sldId id="264" r:id="rId7"/>
    <p:sldId id="266" r:id="rId8"/>
    <p:sldId id="263" r:id="rId9"/>
    <p:sldId id="259" r:id="rId10"/>
    <p:sldId id="267" r:id="rId11"/>
    <p:sldId id="258" r:id="rId12"/>
    <p:sldId id="268" r:id="rId13"/>
    <p:sldId id="269" r:id="rId1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p:restoredTop sz="94674"/>
  </p:normalViewPr>
  <p:slideViewPr>
    <p:cSldViewPr snapToGrid="0" snapToObjects="1">
      <p:cViewPr varScale="1">
        <p:scale>
          <a:sx n="102" d="100"/>
          <a:sy n="102" d="100"/>
        </p:scale>
        <p:origin x="4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151DD7-B413-5C44-8E01-5FDA04186661}" type="datetimeFigureOut">
              <a:rPr kumimoji="1" lang="ja-JP" altLang="en-US" smtClean="0"/>
              <a:t>2018/1/12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F27B18-66BA-C74E-A033-7B24E561DF0B}" type="slidenum">
              <a:rPr kumimoji="1" lang="ja-JP" altLang="en-US" smtClean="0"/>
              <a:t>‹#›</a:t>
            </a:fld>
            <a:endParaRPr kumimoji="1" lang="ja-JP" altLang="en-US"/>
          </a:p>
        </p:txBody>
      </p:sp>
    </p:spTree>
    <p:extLst>
      <p:ext uri="{BB962C8B-B14F-4D97-AF65-F5344CB8AC3E}">
        <p14:creationId xmlns:p14="http://schemas.microsoft.com/office/powerpoint/2010/main" val="58698631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3F27B18-66BA-C74E-A033-7B24E561DF0B}" type="slidenum">
              <a:rPr kumimoji="1" lang="ja-JP" altLang="en-US" smtClean="0"/>
              <a:t>10</a:t>
            </a:fld>
            <a:endParaRPr kumimoji="1" lang="ja-JP" altLang="en-US"/>
          </a:p>
        </p:txBody>
      </p:sp>
    </p:spTree>
    <p:extLst>
      <p:ext uri="{BB962C8B-B14F-4D97-AF65-F5344CB8AC3E}">
        <p14:creationId xmlns:p14="http://schemas.microsoft.com/office/powerpoint/2010/main" val="1062915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14283EF0-8724-A548-B3C9-36668143CCD1}" type="datetimeFigureOut">
              <a:rPr kumimoji="1" lang="ja-JP" altLang="en-US" smtClean="0"/>
              <a:t>2018/1/12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DFE0A2C-DF14-5240-A414-79B06B904E38}" type="slidenum">
              <a:rPr kumimoji="1" lang="ja-JP" altLang="en-US" smtClean="0"/>
              <a:t>‹#›</a:t>
            </a:fld>
            <a:endParaRPr kumimoji="1" lang="ja-JP" altLang="en-US"/>
          </a:p>
        </p:txBody>
      </p:sp>
    </p:spTree>
    <p:extLst>
      <p:ext uri="{BB962C8B-B14F-4D97-AF65-F5344CB8AC3E}">
        <p14:creationId xmlns:p14="http://schemas.microsoft.com/office/powerpoint/2010/main" val="384955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3;&#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4283EF0-8724-A548-B3C9-36668143CCD1}" type="datetimeFigureOut">
              <a:rPr kumimoji="1" lang="ja-JP" altLang="en-US" smtClean="0"/>
              <a:t>2018/1/12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DFE0A2C-DF14-5240-A414-79B06B904E38}" type="slidenum">
              <a:rPr kumimoji="1" lang="ja-JP" altLang="en-US" smtClean="0"/>
              <a:t>‹#›</a:t>
            </a:fld>
            <a:endParaRPr kumimoji="1" lang="ja-JP" altLang="en-US"/>
          </a:p>
        </p:txBody>
      </p:sp>
    </p:spTree>
    <p:extLst>
      <p:ext uri="{BB962C8B-B14F-4D97-AF65-F5344CB8AC3E}">
        <p14:creationId xmlns:p14="http://schemas.microsoft.com/office/powerpoint/2010/main" val="1004493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4283EF0-8724-A548-B3C9-36668143CCD1}" type="datetimeFigureOut">
              <a:rPr kumimoji="1" lang="ja-JP" altLang="en-US" smtClean="0"/>
              <a:t>2018/1/12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DFE0A2C-DF14-5240-A414-79B06B904E38}" type="slidenum">
              <a:rPr kumimoji="1" lang="ja-JP" altLang="en-US" smtClean="0"/>
              <a:t>‹#›</a:t>
            </a:fld>
            <a:endParaRPr kumimoji="1" lang="ja-JP" altLang="en-US"/>
          </a:p>
        </p:txBody>
      </p:sp>
    </p:spTree>
    <p:extLst>
      <p:ext uri="{BB962C8B-B14F-4D97-AF65-F5344CB8AC3E}">
        <p14:creationId xmlns:p14="http://schemas.microsoft.com/office/powerpoint/2010/main" val="1158834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4283EF0-8724-A548-B3C9-36668143CCD1}" type="datetimeFigureOut">
              <a:rPr kumimoji="1" lang="ja-JP" altLang="en-US" smtClean="0"/>
              <a:t>2018/1/12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DFE0A2C-DF14-5240-A414-79B06B904E38}" type="slidenum">
              <a:rPr kumimoji="1" lang="ja-JP" altLang="en-US" smtClean="0"/>
              <a:t>‹#›</a:t>
            </a:fld>
            <a:endParaRPr kumimoji="1" lang="ja-JP" altLang="en-US"/>
          </a:p>
        </p:txBody>
      </p:sp>
    </p:spTree>
    <p:extLst>
      <p:ext uri="{BB962C8B-B14F-4D97-AF65-F5344CB8AC3E}">
        <p14:creationId xmlns:p14="http://schemas.microsoft.com/office/powerpoint/2010/main" val="1734209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14283EF0-8724-A548-B3C9-36668143CCD1}" type="datetimeFigureOut">
              <a:rPr kumimoji="1" lang="ja-JP" altLang="en-US" smtClean="0"/>
              <a:t>2018/1/12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DFE0A2C-DF14-5240-A414-79B06B904E38}" type="slidenum">
              <a:rPr kumimoji="1" lang="ja-JP" altLang="en-US" smtClean="0"/>
              <a:t>‹#›</a:t>
            </a:fld>
            <a:endParaRPr kumimoji="1" lang="ja-JP" altLang="en-US"/>
          </a:p>
        </p:txBody>
      </p:sp>
    </p:spTree>
    <p:extLst>
      <p:ext uri="{BB962C8B-B14F-4D97-AF65-F5344CB8AC3E}">
        <p14:creationId xmlns:p14="http://schemas.microsoft.com/office/powerpoint/2010/main" val="1209530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14283EF0-8724-A548-B3C9-36668143CCD1}" type="datetimeFigureOut">
              <a:rPr kumimoji="1" lang="ja-JP" altLang="en-US" smtClean="0"/>
              <a:t>2018/1/12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DFE0A2C-DF14-5240-A414-79B06B904E38}" type="slidenum">
              <a:rPr kumimoji="1" lang="ja-JP" altLang="en-US" smtClean="0"/>
              <a:t>‹#›</a:t>
            </a:fld>
            <a:endParaRPr kumimoji="1" lang="ja-JP" altLang="en-US"/>
          </a:p>
        </p:txBody>
      </p:sp>
    </p:spTree>
    <p:extLst>
      <p:ext uri="{BB962C8B-B14F-4D97-AF65-F5344CB8AC3E}">
        <p14:creationId xmlns:p14="http://schemas.microsoft.com/office/powerpoint/2010/main" val="497230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14283EF0-8724-A548-B3C9-36668143CCD1}" type="datetimeFigureOut">
              <a:rPr kumimoji="1" lang="ja-JP" altLang="en-US" smtClean="0"/>
              <a:t>2018/1/12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DDFE0A2C-DF14-5240-A414-79B06B904E38}" type="slidenum">
              <a:rPr kumimoji="1" lang="ja-JP" altLang="en-US" smtClean="0"/>
              <a:t>‹#›</a:t>
            </a:fld>
            <a:endParaRPr kumimoji="1" lang="ja-JP" altLang="en-US"/>
          </a:p>
        </p:txBody>
      </p:sp>
    </p:spTree>
    <p:extLst>
      <p:ext uri="{BB962C8B-B14F-4D97-AF65-F5344CB8AC3E}">
        <p14:creationId xmlns:p14="http://schemas.microsoft.com/office/powerpoint/2010/main" val="1090748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14283EF0-8724-A548-B3C9-36668143CCD1}" type="datetimeFigureOut">
              <a:rPr kumimoji="1" lang="ja-JP" altLang="en-US" smtClean="0"/>
              <a:t>2018/1/12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DDFE0A2C-DF14-5240-A414-79B06B904E38}" type="slidenum">
              <a:rPr kumimoji="1" lang="ja-JP" altLang="en-US" smtClean="0"/>
              <a:t>‹#›</a:t>
            </a:fld>
            <a:endParaRPr kumimoji="1" lang="ja-JP" altLang="en-US"/>
          </a:p>
        </p:txBody>
      </p:sp>
    </p:spTree>
    <p:extLst>
      <p:ext uri="{BB962C8B-B14F-4D97-AF65-F5344CB8AC3E}">
        <p14:creationId xmlns:p14="http://schemas.microsoft.com/office/powerpoint/2010/main" val="1281376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14283EF0-8724-A548-B3C9-36668143CCD1}" type="datetimeFigureOut">
              <a:rPr kumimoji="1" lang="ja-JP" altLang="en-US" smtClean="0"/>
              <a:t>2018/1/12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DDFE0A2C-DF14-5240-A414-79B06B904E38}" type="slidenum">
              <a:rPr kumimoji="1" lang="ja-JP" altLang="en-US" smtClean="0"/>
              <a:t>‹#›</a:t>
            </a:fld>
            <a:endParaRPr kumimoji="1" lang="ja-JP" altLang="en-US"/>
          </a:p>
        </p:txBody>
      </p:sp>
    </p:spTree>
    <p:extLst>
      <p:ext uri="{BB962C8B-B14F-4D97-AF65-F5344CB8AC3E}">
        <p14:creationId xmlns:p14="http://schemas.microsoft.com/office/powerpoint/2010/main" val="1128335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3;&#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14283EF0-8724-A548-B3C9-36668143CCD1}" type="datetimeFigureOut">
              <a:rPr kumimoji="1" lang="ja-JP" altLang="en-US" smtClean="0"/>
              <a:t>2018/1/12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DFE0A2C-DF14-5240-A414-79B06B904E38}" type="slidenum">
              <a:rPr kumimoji="1" lang="ja-JP" altLang="en-US" smtClean="0"/>
              <a:t>‹#›</a:t>
            </a:fld>
            <a:endParaRPr kumimoji="1" lang="ja-JP" altLang="en-US"/>
          </a:p>
        </p:txBody>
      </p:sp>
    </p:spTree>
    <p:extLst>
      <p:ext uri="{BB962C8B-B14F-4D97-AF65-F5344CB8AC3E}">
        <p14:creationId xmlns:p14="http://schemas.microsoft.com/office/powerpoint/2010/main" val="1662229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14283EF0-8724-A548-B3C9-36668143CCD1}" type="datetimeFigureOut">
              <a:rPr kumimoji="1" lang="ja-JP" altLang="en-US" smtClean="0"/>
              <a:t>2018/1/12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DFE0A2C-DF14-5240-A414-79B06B904E38}" type="slidenum">
              <a:rPr kumimoji="1" lang="ja-JP" altLang="en-US" smtClean="0"/>
              <a:t>‹#›</a:t>
            </a:fld>
            <a:endParaRPr kumimoji="1" lang="ja-JP" altLang="en-US"/>
          </a:p>
        </p:txBody>
      </p:sp>
    </p:spTree>
    <p:extLst>
      <p:ext uri="{BB962C8B-B14F-4D97-AF65-F5344CB8AC3E}">
        <p14:creationId xmlns:p14="http://schemas.microsoft.com/office/powerpoint/2010/main" val="4790813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283EF0-8724-A548-B3C9-36668143CCD1}" type="datetimeFigureOut">
              <a:rPr kumimoji="1" lang="ja-JP" altLang="en-US" smtClean="0"/>
              <a:t>2018/1/12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E0A2C-DF14-5240-A414-79B06B904E38}" type="slidenum">
              <a:rPr kumimoji="1" lang="ja-JP" altLang="en-US" smtClean="0"/>
              <a:t>‹#›</a:t>
            </a:fld>
            <a:endParaRPr kumimoji="1" lang="ja-JP" altLang="en-US"/>
          </a:p>
        </p:txBody>
      </p:sp>
      <p:sp>
        <p:nvSpPr>
          <p:cNvPr id="7" name="ひし形 6"/>
          <p:cNvSpPr/>
          <p:nvPr userDrawn="1"/>
        </p:nvSpPr>
        <p:spPr>
          <a:xfrm>
            <a:off x="213756" y="6092042"/>
            <a:ext cx="11887200" cy="264308"/>
          </a:xfrm>
          <a:prstGeom prst="diamond">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userDrawn="1"/>
        </p:nvPicPr>
        <p:blipFill>
          <a:blip r:embed="rId13">
            <a:alphaModFix amt="35000"/>
            <a:extLst>
              <a:ext uri="{28A0092B-C50C-407E-A947-70E740481C1C}">
                <a14:useLocalDpi xmlns:a14="http://schemas.microsoft.com/office/drawing/2010/main" val="0"/>
              </a:ext>
            </a:extLst>
          </a:blip>
          <a:stretch>
            <a:fillRect/>
          </a:stretch>
        </p:blipFill>
        <p:spPr>
          <a:xfrm>
            <a:off x="11063844" y="5309796"/>
            <a:ext cx="914400" cy="914400"/>
          </a:xfrm>
          <a:prstGeom prst="rect">
            <a:avLst/>
          </a:prstGeom>
        </p:spPr>
      </p:pic>
    </p:spTree>
    <p:extLst>
      <p:ext uri="{BB962C8B-B14F-4D97-AF65-F5344CB8AC3E}">
        <p14:creationId xmlns:p14="http://schemas.microsoft.com/office/powerpoint/2010/main" val="914367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1" Type="http://schemas.openxmlformats.org/officeDocument/2006/relationships/image" Target="../media/image12.png"/><Relationship Id="rId12"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gif"/><Relationship Id="rId8" Type="http://schemas.openxmlformats.org/officeDocument/2006/relationships/image" Target="../media/image9.jpg"/><Relationship Id="rId9" Type="http://schemas.openxmlformats.org/officeDocument/2006/relationships/image" Target="../media/image10.jpg"/><Relationship Id="rId10"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smtClean="0">
                <a:latin typeface="HGMaruGothicMPRO" charset="-128"/>
                <a:ea typeface="HGMaruGothicMPRO" charset="-128"/>
                <a:cs typeface="HGMaruGothicMPRO" charset="-128"/>
              </a:rPr>
              <a:t>Ruby</a:t>
            </a:r>
            <a:r>
              <a:rPr kumimoji="1" lang="ja-JP" altLang="en-US" dirty="0" smtClean="0">
                <a:latin typeface="HGMaruGothicMPRO" charset="-128"/>
                <a:ea typeface="HGMaruGothicMPRO" charset="-128"/>
                <a:cs typeface="HGMaruGothicMPRO" charset="-128"/>
              </a:rPr>
              <a:t>のブランディング</a:t>
            </a:r>
            <a:endParaRPr kumimoji="1" lang="ja-JP" altLang="en-US" dirty="0">
              <a:latin typeface="HGMaruGothicMPRO" charset="-128"/>
              <a:ea typeface="HGMaruGothicMPRO" charset="-128"/>
              <a:cs typeface="HGMaruGothicMPRO" charset="-128"/>
            </a:endParaRPr>
          </a:p>
        </p:txBody>
      </p:sp>
      <p:sp>
        <p:nvSpPr>
          <p:cNvPr id="3" name="サブタイトル 2"/>
          <p:cNvSpPr>
            <a:spLocks noGrp="1"/>
          </p:cNvSpPr>
          <p:nvPr>
            <p:ph type="subTitle" idx="1"/>
          </p:nvPr>
        </p:nvSpPr>
        <p:spPr/>
        <p:txBody>
          <a:bodyPr/>
          <a:lstStyle/>
          <a:p>
            <a:pPr algn="r"/>
            <a:r>
              <a:rPr kumimoji="1" lang="en-US" altLang="ja-JP" dirty="0" smtClean="0">
                <a:latin typeface="HGMaruGothicMPRO" charset="-128"/>
                <a:ea typeface="HGMaruGothicMPRO" charset="-128"/>
                <a:cs typeface="HGMaruGothicMPRO" charset="-128"/>
              </a:rPr>
              <a:t>15130694</a:t>
            </a:r>
            <a:r>
              <a:rPr kumimoji="1" lang="ja-JP" altLang="en-US" dirty="0" smtClean="0">
                <a:latin typeface="HGMaruGothicMPRO" charset="-128"/>
                <a:ea typeface="HGMaruGothicMPRO" charset="-128"/>
                <a:cs typeface="HGMaruGothicMPRO" charset="-128"/>
              </a:rPr>
              <a:t>　井野圭輔</a:t>
            </a:r>
            <a:endParaRPr kumimoji="1" lang="ja-JP" altLang="en-US"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0095747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MaruGothicMPRO" charset="-128"/>
                <a:ea typeface="HGMaruGothicMPRO" charset="-128"/>
                <a:cs typeface="HGMaruGothicMPRO" charset="-128"/>
              </a:rPr>
              <a:t>Ruby</a:t>
            </a:r>
            <a:r>
              <a:rPr kumimoji="1" lang="ja-JP" altLang="en-US" dirty="0" smtClean="0">
                <a:latin typeface="HGMaruGothicMPRO" charset="-128"/>
                <a:ea typeface="HGMaruGothicMPRO" charset="-128"/>
                <a:cs typeface="HGMaruGothicMPRO" charset="-128"/>
              </a:rPr>
              <a:t>の</a:t>
            </a:r>
            <a:r>
              <a:rPr kumimoji="1" lang="en-US" altLang="ja-JP" dirty="0" smtClean="0">
                <a:latin typeface="HGMaruGothicMPRO" charset="-128"/>
                <a:ea typeface="HGMaruGothicMPRO" charset="-128"/>
                <a:cs typeface="HGMaruGothicMPRO" charset="-128"/>
              </a:rPr>
              <a:t>4P</a:t>
            </a:r>
            <a:endParaRPr kumimoji="1" lang="ja-JP" altLang="en-US" dirty="0">
              <a:latin typeface="HGMaruGothicMPRO" charset="-128"/>
              <a:ea typeface="HGMaruGothicMPRO" charset="-128"/>
              <a:cs typeface="HGMaruGothicMPRO" charset="-128"/>
            </a:endParaRPr>
          </a:p>
        </p:txBody>
      </p:sp>
      <p:graphicFrame>
        <p:nvGraphicFramePr>
          <p:cNvPr id="5" name="表 4"/>
          <p:cNvGraphicFramePr>
            <a:graphicFrameLocks noGrp="1"/>
          </p:cNvGraphicFramePr>
          <p:nvPr>
            <p:extLst>
              <p:ext uri="{D42A27DB-BD31-4B8C-83A1-F6EECF244321}">
                <p14:modId xmlns:p14="http://schemas.microsoft.com/office/powerpoint/2010/main" val="142274438"/>
              </p:ext>
            </p:extLst>
          </p:nvPr>
        </p:nvGraphicFramePr>
        <p:xfrm>
          <a:off x="441194" y="2360285"/>
          <a:ext cx="5234112" cy="3513524"/>
        </p:xfrm>
        <a:graphic>
          <a:graphicData uri="http://schemas.openxmlformats.org/drawingml/2006/table">
            <a:tbl>
              <a:tblPr firstRow="1" bandRow="1">
                <a:tableStyleId>{5C22544A-7EE6-4342-B048-85BDC9FD1C3A}</a:tableStyleId>
              </a:tblPr>
              <a:tblGrid>
                <a:gridCol w="2617056"/>
                <a:gridCol w="2617056"/>
              </a:tblGrid>
              <a:tr h="558341">
                <a:tc>
                  <a:txBody>
                    <a:bodyPr/>
                    <a:lstStyle/>
                    <a:p>
                      <a:pPr lvl="0" algn="just"/>
                      <a:r>
                        <a:rPr kumimoji="1" lang="ja-JP" altLang="en-US" dirty="0" smtClean="0"/>
                        <a:t>これまで</a:t>
                      </a:r>
                      <a:endParaRPr kumimoji="1" lang="ja-JP" altLang="en-US" dirty="0"/>
                    </a:p>
                  </a:txBody>
                  <a:tcPr/>
                </a:tc>
                <a:tc>
                  <a:txBody>
                    <a:bodyPr/>
                    <a:lstStyle/>
                    <a:p>
                      <a:pPr lvl="0" algn="just"/>
                      <a:endParaRPr kumimoji="1" lang="ja-JP" altLang="en-US" dirty="0"/>
                    </a:p>
                  </a:txBody>
                  <a:tcPr/>
                </a:tc>
              </a:tr>
              <a:tr h="571489">
                <a:tc>
                  <a:txBody>
                    <a:bodyPr/>
                    <a:lstStyle/>
                    <a:p>
                      <a:pPr lvl="0" algn="just"/>
                      <a:r>
                        <a:rPr kumimoji="1" lang="en-US" altLang="ja-JP" dirty="0" smtClean="0"/>
                        <a:t>Target</a:t>
                      </a:r>
                    </a:p>
                  </a:txBody>
                  <a:tcPr/>
                </a:tc>
                <a:tc>
                  <a:txBody>
                    <a:bodyPr/>
                    <a:lstStyle/>
                    <a:p>
                      <a:pPr lvl="0" algn="just"/>
                      <a:r>
                        <a:rPr kumimoji="1" lang="en-US" altLang="ja-JP" dirty="0" smtClean="0"/>
                        <a:t>web</a:t>
                      </a:r>
                      <a:r>
                        <a:rPr kumimoji="1" lang="ja-JP" altLang="en-US" dirty="0" smtClean="0"/>
                        <a:t>アプリを素早く作りたい</a:t>
                      </a:r>
                      <a:endParaRPr kumimoji="1" lang="ja-JP" altLang="en-US" dirty="0"/>
                    </a:p>
                  </a:txBody>
                  <a:tcPr/>
                </a:tc>
              </a:tr>
              <a:tr h="571489">
                <a:tc>
                  <a:txBody>
                    <a:bodyPr/>
                    <a:lstStyle/>
                    <a:p>
                      <a:pPr lvl="0" algn="just"/>
                      <a:r>
                        <a:rPr kumimoji="1" lang="en-US" altLang="ja-JP" dirty="0" smtClean="0"/>
                        <a:t>Product</a:t>
                      </a:r>
                    </a:p>
                  </a:txBody>
                  <a:tcPr/>
                </a:tc>
                <a:tc>
                  <a:txBody>
                    <a:bodyPr/>
                    <a:lstStyle/>
                    <a:p>
                      <a:pPr lvl="0" algn="just"/>
                      <a:r>
                        <a:rPr kumimoji="1" lang="ja-JP" altLang="en-US" dirty="0" smtClean="0"/>
                        <a:t>短期間で</a:t>
                      </a:r>
                      <a:r>
                        <a:rPr kumimoji="1" lang="en-US" altLang="ja-JP" dirty="0" smtClean="0"/>
                        <a:t>web</a:t>
                      </a:r>
                      <a:r>
                        <a:rPr kumimoji="1" lang="ja-JP" altLang="en-US" dirty="0" smtClean="0"/>
                        <a:t>アプリをリリースできる</a:t>
                      </a:r>
                      <a:endParaRPr kumimoji="1" lang="ja-JP" altLang="en-US" dirty="0"/>
                    </a:p>
                  </a:txBody>
                  <a:tcPr/>
                </a:tc>
              </a:tr>
              <a:tr h="558341">
                <a:tc>
                  <a:txBody>
                    <a:bodyPr/>
                    <a:lstStyle/>
                    <a:p>
                      <a:pPr lvl="0" algn="just"/>
                      <a:r>
                        <a:rPr kumimoji="1" lang="en-US" altLang="ja-JP" dirty="0" smtClean="0"/>
                        <a:t>Price</a:t>
                      </a:r>
                      <a:r>
                        <a:rPr kumimoji="1" lang="ja-JP" altLang="en-US" dirty="0" smtClean="0"/>
                        <a:t>（学習コスト）</a:t>
                      </a:r>
                      <a:endParaRPr kumimoji="1" lang="ja-JP" altLang="en-US" dirty="0"/>
                    </a:p>
                  </a:txBody>
                  <a:tcPr/>
                </a:tc>
                <a:tc>
                  <a:txBody>
                    <a:bodyPr/>
                    <a:lstStyle/>
                    <a:p>
                      <a:pPr lvl="0" algn="just"/>
                      <a:r>
                        <a:rPr kumimoji="1" lang="ja-JP" altLang="en-US" dirty="0" smtClean="0"/>
                        <a:t>低</a:t>
                      </a:r>
                      <a:endParaRPr kumimoji="1" lang="ja-JP" altLang="en-US" dirty="0"/>
                    </a:p>
                  </a:txBody>
                  <a:tcPr/>
                </a:tc>
              </a:tr>
              <a:tr h="558341">
                <a:tc>
                  <a:txBody>
                    <a:bodyPr/>
                    <a:lstStyle/>
                    <a:p>
                      <a:pPr lvl="0" algn="just"/>
                      <a:r>
                        <a:rPr kumimoji="1" lang="en-US" altLang="ja-JP" dirty="0" smtClean="0"/>
                        <a:t>Place</a:t>
                      </a:r>
                      <a:endParaRPr kumimoji="1" lang="ja-JP" altLang="en-US" dirty="0"/>
                    </a:p>
                  </a:txBody>
                  <a:tcPr/>
                </a:tc>
                <a:tc>
                  <a:txBody>
                    <a:bodyPr/>
                    <a:lstStyle/>
                    <a:p>
                      <a:pPr lvl="0" algn="just"/>
                      <a:r>
                        <a:rPr kumimoji="1" lang="ja-JP" altLang="en-US" dirty="0" smtClean="0"/>
                        <a:t>オンライン学習</a:t>
                      </a:r>
                      <a:endParaRPr kumimoji="1" lang="ja-JP" altLang="en-US" dirty="0"/>
                    </a:p>
                  </a:txBody>
                  <a:tcPr/>
                </a:tc>
              </a:tr>
              <a:tr h="558341">
                <a:tc>
                  <a:txBody>
                    <a:bodyPr/>
                    <a:lstStyle/>
                    <a:p>
                      <a:pPr lvl="0" algn="just"/>
                      <a:r>
                        <a:rPr kumimoji="1" lang="en-US" altLang="ja-JP" dirty="0" smtClean="0"/>
                        <a:t>Promotion</a:t>
                      </a:r>
                      <a:endParaRPr kumimoji="1" lang="ja-JP" altLang="en-US" dirty="0"/>
                    </a:p>
                  </a:txBody>
                  <a:tcPr/>
                </a:tc>
                <a:tc>
                  <a:txBody>
                    <a:bodyPr/>
                    <a:lstStyle/>
                    <a:p>
                      <a:pPr lvl="0" algn="just"/>
                      <a:r>
                        <a:rPr kumimoji="1" lang="en-US" altLang="ja-JP" dirty="0" smtClean="0"/>
                        <a:t>PPC</a:t>
                      </a:r>
                      <a:r>
                        <a:rPr kumimoji="1" lang="ja-JP" altLang="en-US" dirty="0" smtClean="0"/>
                        <a:t>ネット広告</a:t>
                      </a:r>
                      <a:endParaRPr kumimoji="1" lang="ja-JP" altLang="en-US" dirty="0"/>
                    </a:p>
                  </a:txBody>
                  <a:tcPr/>
                </a:tc>
              </a:tr>
            </a:tbl>
          </a:graphicData>
        </a:graphic>
      </p:graphicFrame>
      <p:graphicFrame>
        <p:nvGraphicFramePr>
          <p:cNvPr id="6" name="表 5"/>
          <p:cNvGraphicFramePr>
            <a:graphicFrameLocks noGrp="1"/>
          </p:cNvGraphicFramePr>
          <p:nvPr>
            <p:extLst>
              <p:ext uri="{D42A27DB-BD31-4B8C-83A1-F6EECF244321}">
                <p14:modId xmlns:p14="http://schemas.microsoft.com/office/powerpoint/2010/main" val="1057180355"/>
              </p:ext>
            </p:extLst>
          </p:nvPr>
        </p:nvGraphicFramePr>
        <p:xfrm>
          <a:off x="6283890" y="2354601"/>
          <a:ext cx="5257800" cy="3596934"/>
        </p:xfrm>
        <a:graphic>
          <a:graphicData uri="http://schemas.openxmlformats.org/drawingml/2006/table">
            <a:tbl>
              <a:tblPr firstRow="1" bandRow="1">
                <a:tableStyleId>{21E4AEA4-8DFA-4A89-87EB-49C32662AFE0}</a:tableStyleId>
              </a:tblPr>
              <a:tblGrid>
                <a:gridCol w="2628900"/>
                <a:gridCol w="2628900"/>
              </a:tblGrid>
              <a:tr h="467458">
                <a:tc>
                  <a:txBody>
                    <a:bodyPr/>
                    <a:lstStyle/>
                    <a:p>
                      <a:pPr algn="just"/>
                      <a:r>
                        <a:rPr kumimoji="1" lang="ja-JP" altLang="en-US" dirty="0" smtClean="0"/>
                        <a:t>アイディア</a:t>
                      </a:r>
                      <a:endParaRPr kumimoji="1" lang="ja-JP" altLang="en-US" dirty="0"/>
                    </a:p>
                  </a:txBody>
                  <a:tcPr/>
                </a:tc>
                <a:tc>
                  <a:txBody>
                    <a:bodyPr/>
                    <a:lstStyle/>
                    <a:p>
                      <a:pPr algn="just"/>
                      <a:endParaRPr kumimoji="1" lang="ja-JP" altLang="en-US" dirty="0"/>
                    </a:p>
                  </a:txBody>
                  <a:tcPr/>
                </a:tc>
              </a:tr>
              <a:tr h="749419">
                <a:tc>
                  <a:txBody>
                    <a:bodyPr/>
                    <a:lstStyle/>
                    <a:p>
                      <a:pPr algn="just"/>
                      <a:r>
                        <a:rPr kumimoji="1" lang="en-US" altLang="ja-JP" dirty="0" smtClean="0"/>
                        <a:t>Target</a:t>
                      </a:r>
                    </a:p>
                  </a:txBody>
                  <a:tcPr/>
                </a:tc>
                <a:tc>
                  <a:txBody>
                    <a:bodyPr/>
                    <a:lstStyle/>
                    <a:p>
                      <a:pPr algn="just"/>
                      <a:r>
                        <a:rPr kumimoji="1" lang="ja-JP" altLang="en-US" dirty="0" smtClean="0"/>
                        <a:t>プログラミングを始めたい人</a:t>
                      </a:r>
                      <a:endParaRPr kumimoji="1" lang="en-US" altLang="ja-JP" dirty="0" smtClean="0"/>
                    </a:p>
                    <a:p>
                      <a:pPr algn="just"/>
                      <a:r>
                        <a:rPr kumimoji="1" lang="ja-JP" altLang="en-US" dirty="0" smtClean="0"/>
                        <a:t>（小学校の先生）</a:t>
                      </a:r>
                      <a:endParaRPr kumimoji="1" lang="ja-JP" altLang="en-US" dirty="0"/>
                    </a:p>
                  </a:txBody>
                  <a:tcPr/>
                </a:tc>
              </a:tr>
              <a:tr h="524593">
                <a:tc>
                  <a:txBody>
                    <a:bodyPr/>
                    <a:lstStyle/>
                    <a:p>
                      <a:pPr algn="just"/>
                      <a:r>
                        <a:rPr kumimoji="1" lang="en-US" altLang="ja-JP" dirty="0" smtClean="0"/>
                        <a:t>Product</a:t>
                      </a:r>
                    </a:p>
                  </a:txBody>
                  <a:tcPr/>
                </a:tc>
                <a:tc>
                  <a:txBody>
                    <a:bodyPr/>
                    <a:lstStyle/>
                    <a:p>
                      <a:pPr algn="just"/>
                      <a:r>
                        <a:rPr kumimoji="1" lang="ja-JP" altLang="en-US" dirty="0" smtClean="0"/>
                        <a:t>短期間でプログラミングの概念を理解できる</a:t>
                      </a:r>
                      <a:endParaRPr kumimoji="1" lang="ja-JP" altLang="en-US" dirty="0"/>
                    </a:p>
                  </a:txBody>
                  <a:tcPr/>
                </a:tc>
              </a:tr>
              <a:tr h="467458">
                <a:tc>
                  <a:txBody>
                    <a:bodyPr/>
                    <a:lstStyle/>
                    <a:p>
                      <a:pPr algn="just"/>
                      <a:r>
                        <a:rPr kumimoji="1" lang="en-US" altLang="ja-JP" dirty="0" smtClean="0"/>
                        <a:t>Price</a:t>
                      </a:r>
                      <a:r>
                        <a:rPr kumimoji="1" lang="ja-JP" altLang="en-US" dirty="0" smtClean="0"/>
                        <a:t>（学習コスト）</a:t>
                      </a:r>
                      <a:endParaRPr kumimoji="1" lang="ja-JP" altLang="en-US" dirty="0"/>
                    </a:p>
                  </a:txBody>
                  <a:tcPr/>
                </a:tc>
                <a:tc>
                  <a:txBody>
                    <a:bodyPr/>
                    <a:lstStyle/>
                    <a:p>
                      <a:pPr algn="just"/>
                      <a:r>
                        <a:rPr kumimoji="1" lang="ja-JP" altLang="en-US" dirty="0" smtClean="0"/>
                        <a:t>低</a:t>
                      </a:r>
                      <a:endParaRPr kumimoji="1" lang="ja-JP" altLang="en-US" dirty="0"/>
                    </a:p>
                  </a:txBody>
                  <a:tcPr/>
                </a:tc>
              </a:tr>
              <a:tr h="524593">
                <a:tc>
                  <a:txBody>
                    <a:bodyPr/>
                    <a:lstStyle/>
                    <a:p>
                      <a:pPr algn="just"/>
                      <a:r>
                        <a:rPr kumimoji="1" lang="en-US" altLang="ja-JP" dirty="0" smtClean="0"/>
                        <a:t>Place</a:t>
                      </a:r>
                      <a:endParaRPr kumimoji="1" lang="ja-JP" altLang="en-US" dirty="0"/>
                    </a:p>
                  </a:txBody>
                  <a:tcPr/>
                </a:tc>
                <a:tc>
                  <a:txBody>
                    <a:bodyPr/>
                    <a:lstStyle/>
                    <a:p>
                      <a:pPr algn="just"/>
                      <a:r>
                        <a:rPr kumimoji="1" lang="ja-JP" altLang="en-US" dirty="0" smtClean="0"/>
                        <a:t>オンライン</a:t>
                      </a:r>
                      <a:endParaRPr kumimoji="1" lang="en-US" altLang="ja-JP" dirty="0" smtClean="0"/>
                    </a:p>
                    <a:p>
                      <a:pPr algn="just"/>
                      <a:r>
                        <a:rPr kumimoji="1" lang="ja-JP" altLang="en-US" dirty="0" smtClean="0"/>
                        <a:t>オフライン（都市部）</a:t>
                      </a:r>
                      <a:endParaRPr kumimoji="1" lang="ja-JP" altLang="en-US" dirty="0"/>
                    </a:p>
                  </a:txBody>
                  <a:tcPr/>
                </a:tc>
              </a:tr>
              <a:tr h="467458">
                <a:tc>
                  <a:txBody>
                    <a:bodyPr/>
                    <a:lstStyle/>
                    <a:p>
                      <a:pPr algn="just"/>
                      <a:r>
                        <a:rPr kumimoji="1" lang="en-US" altLang="ja-JP" dirty="0" smtClean="0"/>
                        <a:t>Promotion</a:t>
                      </a:r>
                      <a:endParaRPr kumimoji="1" lang="ja-JP" altLang="en-US" dirty="0"/>
                    </a:p>
                  </a:txBody>
                  <a:tcPr/>
                </a:tc>
                <a:tc>
                  <a:txBody>
                    <a:bodyPr/>
                    <a:lstStyle/>
                    <a:p>
                      <a:pPr algn="just"/>
                      <a:r>
                        <a:rPr kumimoji="1" lang="ja-JP" altLang="en-US" dirty="0" smtClean="0"/>
                        <a:t>現役大学生・専門学生</a:t>
                      </a:r>
                      <a:endParaRPr kumimoji="1" lang="en-US" altLang="ja-JP" dirty="0" smtClean="0"/>
                    </a:p>
                  </a:txBody>
                  <a:tcPr/>
                </a:tc>
              </a:tr>
            </a:tbl>
          </a:graphicData>
        </a:graphic>
      </p:graphicFrame>
      <p:sp>
        <p:nvSpPr>
          <p:cNvPr id="3" name="テキスト ボックス 2"/>
          <p:cNvSpPr txBox="1"/>
          <p:nvPr/>
        </p:nvSpPr>
        <p:spPr>
          <a:xfrm>
            <a:off x="2059786" y="1727940"/>
            <a:ext cx="8776762" cy="400110"/>
          </a:xfrm>
          <a:prstGeom prst="rect">
            <a:avLst/>
          </a:prstGeom>
          <a:noFill/>
        </p:spPr>
        <p:txBody>
          <a:bodyPr wrap="none" rtlCol="0">
            <a:spAutoFit/>
          </a:bodyPr>
          <a:lstStyle/>
          <a:p>
            <a:r>
              <a:rPr kumimoji="1" lang="en-US" altLang="ja-JP" sz="2000" b="1" dirty="0" smtClean="0">
                <a:solidFill>
                  <a:srgbClr val="FF0000"/>
                </a:solidFill>
              </a:rPr>
              <a:t>Ruby</a:t>
            </a:r>
            <a:r>
              <a:rPr kumimoji="1" lang="ja-JP" altLang="en-US" sz="2000" b="1" dirty="0" smtClean="0">
                <a:solidFill>
                  <a:srgbClr val="FF0000"/>
                </a:solidFill>
              </a:rPr>
              <a:t>の強み、日本人向けの少ないコードで</a:t>
            </a:r>
            <a:r>
              <a:rPr kumimoji="1" lang="en-US" altLang="ja-JP" sz="2000" b="1" dirty="0" smtClean="0">
                <a:solidFill>
                  <a:srgbClr val="FF0000"/>
                </a:solidFill>
              </a:rPr>
              <a:t>web</a:t>
            </a:r>
            <a:r>
              <a:rPr kumimoji="1" lang="ja-JP" altLang="en-US" sz="2000" b="1" dirty="0" smtClean="0">
                <a:solidFill>
                  <a:srgbClr val="FF0000"/>
                </a:solidFill>
              </a:rPr>
              <a:t>アプリを開発できること。</a:t>
            </a:r>
            <a:endParaRPr kumimoji="1" lang="ja-JP" altLang="en-US" sz="2000" b="1" dirty="0">
              <a:solidFill>
                <a:srgbClr val="FF0000"/>
              </a:solidFill>
            </a:endParaRPr>
          </a:p>
        </p:txBody>
      </p:sp>
    </p:spTree>
    <p:extLst>
      <p:ext uri="{BB962C8B-B14F-4D97-AF65-F5344CB8AC3E}">
        <p14:creationId xmlns:p14="http://schemas.microsoft.com/office/powerpoint/2010/main" val="15341183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HGMaruGothicMPRO" charset="-128"/>
                <a:ea typeface="HGMaruGothicMPRO" charset="-128"/>
                <a:cs typeface="HGMaruGothicMPRO" charset="-128"/>
              </a:rPr>
              <a:t>理由</a:t>
            </a:r>
            <a:endParaRPr kumimoji="1" lang="ja-JP" altLang="en-US" dirty="0">
              <a:latin typeface="HGMaruGothicMPRO" charset="-128"/>
              <a:ea typeface="HGMaruGothicMPRO" charset="-128"/>
              <a:cs typeface="HGMaruGothicMPRO" charset="-128"/>
            </a:endParaRPr>
          </a:p>
        </p:txBody>
      </p:sp>
      <p:sp>
        <p:nvSpPr>
          <p:cNvPr id="3" name="コンテンツ プレースホルダー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latin typeface="HGMaruGothicMPRO" charset="-128"/>
                <a:ea typeface="HGMaruGothicMPRO" charset="-128"/>
                <a:cs typeface="HGMaruGothicMPRO" charset="-128"/>
              </a:rPr>
              <a:t>①プログラミング言語の進化（第４言語の誕生）によるプログラミングの習得難易度の低下</a:t>
            </a:r>
            <a:endParaRPr kumimoji="1"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→エンドユーザーによる開発</a:t>
            </a:r>
            <a:endParaRPr kumimoji="1"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endParaRPr lang="en-US" altLang="ja-JP" dirty="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latin typeface="HGMaruGothicMPRO" charset="-128"/>
                <a:ea typeface="HGMaruGothicMPRO" charset="-128"/>
                <a:cs typeface="HGMaruGothicMPRO" charset="-128"/>
              </a:rPr>
              <a:t>②プログラミングの義務教育化</a:t>
            </a:r>
            <a:endParaRPr kumimoji="1"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→小中高生のプログラミング学習</a:t>
            </a:r>
            <a:endParaRPr kumimoji="1"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endParaRPr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→プログラマ数の増加に合わせて、必ず全員が通る言語としてブランディングできれば、</a:t>
            </a:r>
            <a:r>
              <a:rPr lang="en-US" altLang="ja-JP" dirty="0" smtClean="0">
                <a:latin typeface="HGMaruGothicMPRO" charset="-128"/>
                <a:ea typeface="HGMaruGothicMPRO" charset="-128"/>
                <a:cs typeface="HGMaruGothicMPRO" charset="-128"/>
              </a:rPr>
              <a:t>Ruby</a:t>
            </a:r>
            <a:r>
              <a:rPr lang="ja-JP" altLang="en-US" dirty="0" smtClean="0">
                <a:latin typeface="HGMaruGothicMPRO" charset="-128"/>
                <a:ea typeface="HGMaruGothicMPRO" charset="-128"/>
                <a:cs typeface="HGMaruGothicMPRO" charset="-128"/>
              </a:rPr>
              <a:t>の普及につながる。</a:t>
            </a:r>
            <a:endParaRPr lang="en-US" altLang="ja-JP" dirty="0" smtClean="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20865551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HGMaruGothicMPRO" charset="-128"/>
                <a:ea typeface="HGMaruGothicMPRO" charset="-128"/>
                <a:cs typeface="HGMaruGothicMPRO" charset="-128"/>
              </a:rPr>
              <a:t>日本市場での競争優位</a:t>
            </a:r>
            <a:endParaRPr kumimoji="1" lang="ja-JP" altLang="en-US" dirty="0">
              <a:latin typeface="HGMaruGothicMPRO" charset="-128"/>
              <a:ea typeface="HGMaruGothicMPRO" charset="-128"/>
              <a:cs typeface="HGMaruGothicMPRO" charset="-128"/>
            </a:endParaRPr>
          </a:p>
        </p:txBody>
      </p:sp>
      <p:sp>
        <p:nvSpPr>
          <p:cNvPr id="3" name="コンテンツ プレースホルダー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日本の市場に</a:t>
            </a:r>
            <a:r>
              <a:rPr lang="en-US" altLang="ja-JP" dirty="0" smtClean="0">
                <a:latin typeface="HGMaruGothicMPRO" charset="-128"/>
                <a:ea typeface="HGMaruGothicMPRO" charset="-128"/>
                <a:cs typeface="HGMaruGothicMPRO" charset="-128"/>
              </a:rPr>
              <a:t>Ruby</a:t>
            </a:r>
            <a:r>
              <a:rPr lang="ja-JP" altLang="en-US" dirty="0" smtClean="0">
                <a:latin typeface="HGMaruGothicMPRO" charset="-128"/>
                <a:ea typeface="HGMaruGothicMPRO" charset="-128"/>
                <a:cs typeface="HGMaruGothicMPRO" charset="-128"/>
              </a:rPr>
              <a:t>は適している。</a:t>
            </a:r>
            <a:endParaRPr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endParaRPr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理由</a:t>
            </a:r>
            <a:endParaRPr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①開発環境は</a:t>
            </a:r>
            <a:r>
              <a:rPr lang="en-US" altLang="ja-JP" dirty="0" smtClean="0">
                <a:latin typeface="HGMaruGothicMPRO" charset="-128"/>
                <a:ea typeface="HGMaruGothicMPRO" charset="-128"/>
                <a:cs typeface="HGMaruGothicMPRO" charset="-128"/>
              </a:rPr>
              <a:t>Mac</a:t>
            </a:r>
            <a:r>
              <a:rPr lang="ja-JP" altLang="en-US" dirty="0" smtClean="0">
                <a:latin typeface="HGMaruGothicMPRO" charset="-128"/>
                <a:ea typeface="HGMaruGothicMPRO" charset="-128"/>
                <a:cs typeface="HGMaruGothicMPRO" charset="-128"/>
              </a:rPr>
              <a:t>に標準装備</a:t>
            </a:r>
            <a:endParaRPr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②日本人開発言語なので、直感的に理解しやすい</a:t>
            </a:r>
            <a:endParaRPr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③フルスタックなので、概念理解には丁度良い</a:t>
            </a:r>
            <a:endParaRPr lang="en-US" altLang="ja-JP" dirty="0" smtClean="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6381257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HGMaruGothicMPRO" charset="-128"/>
                <a:ea typeface="HGMaruGothicMPRO" charset="-128"/>
                <a:cs typeface="HGMaruGothicMPRO" charset="-128"/>
              </a:rPr>
              <a:t>展望</a:t>
            </a:r>
            <a:endParaRPr kumimoji="1" lang="ja-JP" altLang="en-US" dirty="0">
              <a:latin typeface="HGMaruGothicMPRO" charset="-128"/>
              <a:ea typeface="HGMaruGothicMPRO" charset="-128"/>
              <a:cs typeface="HGMaruGothicMPRO" charset="-128"/>
            </a:endParaRPr>
          </a:p>
        </p:txBody>
      </p:sp>
      <p:sp>
        <p:nvSpPr>
          <p:cNvPr id="3" name="コンテンツ プレースホルダー 2"/>
          <p:cNvSpPr>
            <a:spLocks noGrp="1"/>
          </p:cNvSpPr>
          <p:nvPr>
            <p:ph idx="1"/>
          </p:nvPr>
        </p:nvSpPr>
        <p:spPr/>
        <p:txBody>
          <a:bodyPr>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ja-JP" dirty="0" smtClean="0">
                <a:latin typeface="HGMaruGothicMPRO" charset="-128"/>
                <a:ea typeface="HGMaruGothicMPRO" charset="-128"/>
                <a:cs typeface="HGMaruGothicMPRO" charset="-128"/>
              </a:rPr>
              <a:t>【</a:t>
            </a:r>
            <a:r>
              <a:rPr lang="ja-JP" altLang="en-US" dirty="0" smtClean="0">
                <a:latin typeface="HGMaruGothicMPRO" charset="-128"/>
                <a:ea typeface="HGMaruGothicMPRO" charset="-128"/>
                <a:cs typeface="HGMaruGothicMPRO" charset="-128"/>
              </a:rPr>
              <a:t>日本</a:t>
            </a:r>
            <a:r>
              <a:rPr lang="en-US" altLang="ja-JP" dirty="0" smtClean="0">
                <a:latin typeface="HGMaruGothicMPRO" charset="-128"/>
                <a:ea typeface="HGMaruGothicMPRO" charset="-128"/>
                <a:cs typeface="HGMaruGothicMPRO" charset="-128"/>
              </a:rPr>
              <a:t>】</a:t>
            </a:r>
          </a:p>
          <a:p>
            <a:pPr marL="0" marR="0" lvl="0" indent="0" defTabSz="914400" eaLnBrk="1" fontAlgn="auto" latinLnBrk="0" hangingPunct="1">
              <a:lnSpc>
                <a:spcPct val="100000"/>
              </a:lnSpc>
              <a:spcBef>
                <a:spcPts val="0"/>
              </a:spcBef>
              <a:spcAft>
                <a:spcPts val="0"/>
              </a:spcAft>
              <a:buClrTx/>
              <a:buSzTx/>
              <a:buFontTx/>
              <a:buNone/>
              <a:tabLst/>
              <a:defRPr/>
            </a:pPr>
            <a:r>
              <a:rPr lang="en-US" altLang="ja-JP" dirty="0" smtClean="0">
                <a:latin typeface="HGMaruGothicMPRO" charset="-128"/>
                <a:ea typeface="HGMaruGothicMPRO" charset="-128"/>
                <a:cs typeface="HGMaruGothicMPRO" charset="-128"/>
              </a:rPr>
              <a:t>Ruby</a:t>
            </a:r>
            <a:r>
              <a:rPr lang="ja-JP" altLang="en-US" dirty="0" smtClean="0">
                <a:latin typeface="HGMaruGothicMPRO" charset="-128"/>
                <a:ea typeface="HGMaruGothicMPRO" charset="-128"/>
                <a:cs typeface="HGMaruGothicMPRO" charset="-128"/>
              </a:rPr>
              <a:t>学習後</a:t>
            </a:r>
            <a:endParaRPr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→プログラミングの概念を理解できた</a:t>
            </a:r>
            <a:endParaRPr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→他の言語で本格的にプログラミング</a:t>
            </a:r>
            <a:endParaRPr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a:t>
            </a:r>
            <a:r>
              <a:rPr lang="en-US" altLang="ja-JP" dirty="0" smtClean="0">
                <a:latin typeface="HGMaruGothicMPRO" charset="-128"/>
                <a:ea typeface="HGMaruGothicMPRO" charset="-128"/>
                <a:cs typeface="HGMaruGothicMPRO" charset="-128"/>
              </a:rPr>
              <a:t>Ruby</a:t>
            </a:r>
            <a:r>
              <a:rPr lang="ja-JP" altLang="en-US" dirty="0" smtClean="0">
                <a:latin typeface="HGMaruGothicMPRO" charset="-128"/>
                <a:ea typeface="HGMaruGothicMPRO" charset="-128"/>
                <a:cs typeface="HGMaruGothicMPRO" charset="-128"/>
              </a:rPr>
              <a:t>を極めるために様々な知識を蓄積</a:t>
            </a:r>
            <a:endParaRPr lang="en-US" altLang="ja-JP" dirty="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＊あくまで個人開発専用のブランディング</a:t>
            </a:r>
            <a:endParaRPr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endParaRPr lang="en-US" altLang="ja-JP" dirty="0" smtClean="0">
              <a:latin typeface="HGMaruGothicMPRO" charset="-128"/>
              <a:ea typeface="HGMaruGothicMPRO" charset="-128"/>
              <a:cs typeface="HGMaruGothicMPRO" charset="-128"/>
            </a:endParaRPr>
          </a:p>
          <a:p>
            <a:pPr marL="0" indent="0">
              <a:lnSpc>
                <a:spcPct val="100000"/>
              </a:lnSpc>
              <a:spcBef>
                <a:spcPts val="0"/>
              </a:spcBef>
              <a:buNone/>
              <a:defRPr/>
            </a:pPr>
            <a:r>
              <a:rPr lang="en-US" altLang="ja-JP" dirty="0" smtClean="0">
                <a:latin typeface="HGMaruGothicMPRO" charset="-128"/>
                <a:ea typeface="HGMaruGothicMPRO" charset="-128"/>
                <a:cs typeface="HGMaruGothicMPRO" charset="-128"/>
              </a:rPr>
              <a:t>【</a:t>
            </a:r>
            <a:r>
              <a:rPr lang="ja-JP" altLang="en-US" dirty="0" smtClean="0">
                <a:latin typeface="HGMaruGothicMPRO" charset="-128"/>
                <a:ea typeface="HGMaruGothicMPRO" charset="-128"/>
                <a:cs typeface="HGMaruGothicMPRO" charset="-128"/>
              </a:rPr>
              <a:t>世界</a:t>
            </a:r>
            <a:r>
              <a:rPr lang="en-US" altLang="ja-JP" dirty="0" smtClean="0">
                <a:latin typeface="HGMaruGothicMPRO" charset="-128"/>
                <a:ea typeface="HGMaruGothicMPRO" charset="-128"/>
                <a:cs typeface="HGMaruGothicMPRO" charset="-128"/>
              </a:rPr>
              <a:t>】</a:t>
            </a:r>
            <a:endParaRPr lang="en-US" altLang="ja-JP" dirty="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大規模システムを組織で開発❌</a:t>
            </a:r>
            <a:endParaRPr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小規模システムを個人で開発⭕️</a:t>
            </a:r>
            <a:endParaRPr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→個人のスキルアップ言語として、</a:t>
            </a:r>
            <a:r>
              <a:rPr lang="en-US" altLang="ja-JP" dirty="0" smtClean="0">
                <a:latin typeface="HGMaruGothicMPRO" charset="-128"/>
                <a:ea typeface="HGMaruGothicMPRO" charset="-128"/>
                <a:cs typeface="HGMaruGothicMPRO" charset="-128"/>
              </a:rPr>
              <a:t>Ruby</a:t>
            </a:r>
            <a:r>
              <a:rPr lang="ja-JP" altLang="en-US" dirty="0" smtClean="0">
                <a:latin typeface="HGMaruGothicMPRO" charset="-128"/>
                <a:ea typeface="HGMaruGothicMPRO" charset="-128"/>
                <a:cs typeface="HGMaruGothicMPRO" charset="-128"/>
              </a:rPr>
              <a:t>を選択するような風潮が生み出せるのか？</a:t>
            </a:r>
            <a:endParaRPr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endParaRPr lang="en-US" altLang="ja-JP" dirty="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どちらにしろ、プログラミングの基本や概念理解のためには</a:t>
            </a:r>
            <a:r>
              <a:rPr lang="en-US" altLang="ja-JP" dirty="0" smtClean="0">
                <a:latin typeface="HGMaruGothicMPRO" charset="-128"/>
                <a:ea typeface="HGMaruGothicMPRO" charset="-128"/>
                <a:cs typeface="HGMaruGothicMPRO" charset="-128"/>
              </a:rPr>
              <a:t>Ruby</a:t>
            </a:r>
            <a:r>
              <a:rPr lang="ja-JP" altLang="en-US" dirty="0" smtClean="0">
                <a:latin typeface="HGMaruGothicMPRO" charset="-128"/>
                <a:ea typeface="HGMaruGothicMPRO" charset="-128"/>
                <a:cs typeface="HGMaruGothicMPRO" charset="-128"/>
              </a:rPr>
              <a:t>が最適であるというブランディングをする必要がある。</a:t>
            </a:r>
            <a:endParaRPr lang="en-US" altLang="ja-JP" dirty="0" smtClean="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5743751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HGMaruGothicMPRO" charset="-128"/>
                <a:ea typeface="HGMaruGothicMPRO" charset="-128"/>
                <a:cs typeface="HGMaruGothicMPRO" charset="-128"/>
              </a:rPr>
              <a:t>テーマ</a:t>
            </a:r>
            <a:endParaRPr kumimoji="1" lang="ja-JP" altLang="en-US" dirty="0">
              <a:latin typeface="HGMaruGothicMPRO" charset="-128"/>
              <a:ea typeface="HGMaruGothicMPRO" charset="-128"/>
              <a:cs typeface="HGMaruGothicMPRO" charset="-128"/>
            </a:endParaRPr>
          </a:p>
        </p:txBody>
      </p:sp>
      <p:sp>
        <p:nvSpPr>
          <p:cNvPr id="3" name="コンテンツ プレースホルダー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dirty="0" smtClean="0">
                <a:latin typeface="HGMaruGothicMPRO" charset="-128"/>
                <a:ea typeface="HGMaruGothicMPRO" charset="-128"/>
                <a:cs typeface="HGMaruGothicMPRO" charset="-128"/>
              </a:rPr>
              <a:t>Ruby</a:t>
            </a:r>
            <a:r>
              <a:rPr kumimoji="1" lang="ja-JP" altLang="en-US" dirty="0" smtClean="0">
                <a:latin typeface="HGMaruGothicMPRO" charset="-128"/>
                <a:ea typeface="HGMaruGothicMPRO" charset="-128"/>
                <a:cs typeface="HGMaruGothicMPRO" charset="-128"/>
              </a:rPr>
              <a:t>のブランディング</a:t>
            </a:r>
            <a:endParaRPr kumimoji="1"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a:t>
            </a:r>
            <a:r>
              <a:rPr lang="en-US" altLang="ja-JP" dirty="0" smtClean="0">
                <a:latin typeface="HGMaruGothicMPRO" charset="-128"/>
                <a:ea typeface="HGMaruGothicMPRO" charset="-128"/>
                <a:cs typeface="HGMaruGothicMPRO" charset="-128"/>
              </a:rPr>
              <a:t>Ruby</a:t>
            </a:r>
            <a:r>
              <a:rPr lang="ja-JP" altLang="en-US" dirty="0" smtClean="0">
                <a:latin typeface="HGMaruGothicMPRO" charset="-128"/>
                <a:ea typeface="HGMaruGothicMPRO" charset="-128"/>
                <a:cs typeface="HGMaruGothicMPRO" charset="-128"/>
              </a:rPr>
              <a:t>を日本で一番使われるプログラミング言語にするために）</a:t>
            </a:r>
            <a:endParaRPr kumimoji="1" lang="en-US" altLang="ja-JP" dirty="0" smtClean="0">
              <a:latin typeface="HGMaruGothicMPRO" charset="-128"/>
              <a:ea typeface="HGMaruGothicMPRO" charset="-128"/>
              <a:cs typeface="HGMaruGothicMPRO" charset="-128"/>
            </a:endParaRPr>
          </a:p>
        </p:txBody>
      </p:sp>
      <p:sp>
        <p:nvSpPr>
          <p:cNvPr id="4" name="角丸四角形吹き出し 3"/>
          <p:cNvSpPr/>
          <p:nvPr/>
        </p:nvSpPr>
        <p:spPr>
          <a:xfrm>
            <a:off x="1052187" y="3970751"/>
            <a:ext cx="4897676" cy="1440493"/>
          </a:xfrm>
          <a:prstGeom prst="wedgeRoundRectCallout">
            <a:avLst>
              <a:gd name="adj1" fmla="val -32969"/>
              <a:gd name="adj2" fmla="val -77032"/>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600" dirty="0" smtClean="0">
              <a:solidFill>
                <a:schemeClr val="tx1">
                  <a:lumMod val="50000"/>
                  <a:lumOff val="50000"/>
                </a:schemeClr>
              </a:solidFill>
            </a:endParaRPr>
          </a:p>
          <a:p>
            <a:pPr algn="ctr"/>
            <a:r>
              <a:rPr kumimoji="1" lang="en-US" altLang="ja-JP" sz="1600" dirty="0" smtClean="0">
                <a:solidFill>
                  <a:schemeClr val="tx1">
                    <a:lumMod val="50000"/>
                    <a:lumOff val="50000"/>
                  </a:schemeClr>
                </a:solidFill>
              </a:rPr>
              <a:t>Ruby</a:t>
            </a:r>
          </a:p>
          <a:p>
            <a:pPr algn="ctr"/>
            <a:endParaRPr kumimoji="1" lang="en-US" altLang="ja-JP" sz="1600" dirty="0" smtClean="0">
              <a:solidFill>
                <a:schemeClr val="tx1">
                  <a:lumMod val="50000"/>
                  <a:lumOff val="50000"/>
                </a:schemeClr>
              </a:solidFill>
            </a:endParaRPr>
          </a:p>
          <a:p>
            <a:r>
              <a:rPr lang="ja-JP" altLang="en-US" sz="1600" dirty="0" smtClean="0">
                <a:solidFill>
                  <a:schemeClr val="tx1">
                    <a:lumMod val="50000"/>
                    <a:lumOff val="50000"/>
                  </a:schemeClr>
                </a:solidFill>
              </a:rPr>
              <a:t>まつ</a:t>
            </a:r>
            <a:r>
              <a:rPr lang="ja-JP" altLang="en-US" sz="1600" dirty="0">
                <a:solidFill>
                  <a:schemeClr val="tx1">
                    <a:lumMod val="50000"/>
                    <a:lumOff val="50000"/>
                  </a:schemeClr>
                </a:solidFill>
              </a:rPr>
              <a:t>もとゆきひろ氏により開発されたオブジェクト指向スクリプト言語です。</a:t>
            </a:r>
          </a:p>
          <a:p>
            <a:r>
              <a:rPr lang="ja-JP" altLang="en-US" sz="1600" dirty="0" smtClean="0">
                <a:solidFill>
                  <a:schemeClr val="tx1">
                    <a:lumMod val="50000"/>
                    <a:lumOff val="50000"/>
                  </a:schemeClr>
                </a:solidFill>
              </a:rPr>
              <a:t>（</a:t>
            </a:r>
            <a:r>
              <a:rPr lang="en-US" altLang="ja-JP" sz="1600" dirty="0" smtClean="0">
                <a:solidFill>
                  <a:schemeClr val="tx1">
                    <a:lumMod val="50000"/>
                    <a:lumOff val="50000"/>
                  </a:schemeClr>
                </a:solidFill>
              </a:rPr>
              <a:t>TECH ACADEMY</a:t>
            </a:r>
            <a:r>
              <a:rPr lang="ja-JP" altLang="en-US" sz="1600" dirty="0" smtClean="0">
                <a:solidFill>
                  <a:schemeClr val="tx1">
                    <a:lumMod val="50000"/>
                    <a:lumOff val="50000"/>
                  </a:schemeClr>
                </a:solidFill>
              </a:rPr>
              <a:t>）</a:t>
            </a:r>
            <a:br>
              <a:rPr lang="ja-JP" altLang="en-US" sz="1600" dirty="0" smtClean="0">
                <a:solidFill>
                  <a:schemeClr val="tx1">
                    <a:lumMod val="50000"/>
                    <a:lumOff val="50000"/>
                  </a:schemeClr>
                </a:solidFill>
              </a:rPr>
            </a:br>
            <a:endParaRPr kumimoji="1" lang="ja-JP" altLang="en-US" sz="1600" dirty="0">
              <a:solidFill>
                <a:schemeClr val="tx1">
                  <a:lumMod val="50000"/>
                  <a:lumOff val="50000"/>
                </a:schemeClr>
              </a:solidFill>
            </a:endParaRPr>
          </a:p>
        </p:txBody>
      </p:sp>
    </p:spTree>
    <p:extLst>
      <p:ext uri="{BB962C8B-B14F-4D97-AF65-F5344CB8AC3E}">
        <p14:creationId xmlns:p14="http://schemas.microsoft.com/office/powerpoint/2010/main" val="17583986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HGMaruGothicMPRO" charset="-128"/>
                <a:ea typeface="HGMaruGothicMPRO" charset="-128"/>
                <a:cs typeface="HGMaruGothicMPRO" charset="-128"/>
              </a:rPr>
              <a:t>問題</a:t>
            </a:r>
            <a:endParaRPr kumimoji="1" lang="ja-JP" altLang="en-US" dirty="0">
              <a:latin typeface="HGMaruGothicMPRO" charset="-128"/>
              <a:ea typeface="HGMaruGothicMPRO" charset="-128"/>
              <a:cs typeface="HGMaruGothicMPRO" charset="-128"/>
            </a:endParaRPr>
          </a:p>
        </p:txBody>
      </p:sp>
      <p:sp>
        <p:nvSpPr>
          <p:cNvPr id="3" name="コンテンツ プレースホルダー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プログラミング言語のインフレと衰退</a:t>
            </a:r>
            <a:endParaRPr kumimoji="1" lang="en-US" altLang="ja-JP" dirty="0" smtClean="0">
              <a:latin typeface="HGMaruGothicMPRO" charset="-128"/>
              <a:ea typeface="HGMaruGothicMPRO" charset="-128"/>
              <a:cs typeface="HGMaruGothicMPRO" charset="-128"/>
            </a:endParaRP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7206" y="1352810"/>
            <a:ext cx="4776092" cy="3826844"/>
          </a:xfrm>
          <a:prstGeom prst="rect">
            <a:avLst/>
          </a:prstGeom>
        </p:spPr>
      </p:pic>
      <p:sp>
        <p:nvSpPr>
          <p:cNvPr id="5" name="正方形/長方形 4"/>
          <p:cNvSpPr/>
          <p:nvPr/>
        </p:nvSpPr>
        <p:spPr>
          <a:xfrm>
            <a:off x="10509337" y="2192055"/>
            <a:ext cx="663879" cy="3256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834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HGMaruGothicMPRO" charset="-128"/>
                <a:ea typeface="HGMaruGothicMPRO" charset="-128"/>
                <a:cs typeface="HGMaruGothicMPRO" charset="-128"/>
              </a:rPr>
              <a:t>仮説</a:t>
            </a:r>
            <a:endParaRPr kumimoji="1" lang="ja-JP" altLang="en-US" dirty="0">
              <a:latin typeface="HGMaruGothicMPRO" charset="-128"/>
              <a:ea typeface="HGMaruGothicMPRO" charset="-128"/>
              <a:cs typeface="HGMaruGothicMPRO" charset="-128"/>
            </a:endParaRPr>
          </a:p>
        </p:txBody>
      </p:sp>
      <p:sp>
        <p:nvSpPr>
          <p:cNvPr id="3" name="コンテンツ プレースホルダー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latin typeface="HGMaruGothicMPRO" charset="-128"/>
                <a:ea typeface="HGMaruGothicMPRO" charset="-128"/>
                <a:cs typeface="HGMaruGothicMPRO" charset="-128"/>
              </a:rPr>
              <a:t>プログラミング言語のイメージ（ブランド）が言語の普及率に大きく影響しているのではないか。</a:t>
            </a:r>
            <a:endParaRPr kumimoji="1" lang="en-US" altLang="ja-JP" dirty="0" smtClean="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8801826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HGMaruGothicMPRO" charset="-128"/>
                <a:ea typeface="HGMaruGothicMPRO" charset="-128"/>
                <a:cs typeface="HGMaruGothicMPRO" charset="-128"/>
              </a:rPr>
              <a:t>根拠</a:t>
            </a:r>
            <a:endParaRPr kumimoji="1" lang="ja-JP" altLang="en-US" dirty="0">
              <a:latin typeface="HGMaruGothicMPRO" charset="-128"/>
              <a:ea typeface="HGMaruGothicMPRO" charset="-128"/>
              <a:cs typeface="HGMaruGothicMPRO" charset="-128"/>
            </a:endParaRPr>
          </a:p>
        </p:txBody>
      </p:sp>
      <p:sp>
        <p:nvSpPr>
          <p:cNvPr id="3" name="コンテンツ プレースホルダー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latin typeface="HGMaruGothicMPRO" charset="-128"/>
                <a:ea typeface="HGMaruGothicMPRO" charset="-128"/>
                <a:cs typeface="HGMaruGothicMPRO" charset="-128"/>
              </a:rPr>
              <a:t>①プログラミング言語のインフレ</a:t>
            </a:r>
            <a:endParaRPr kumimoji="1"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dirty="0" smtClean="0">
                <a:latin typeface="HGMaruGothicMPRO" charset="-128"/>
                <a:ea typeface="HGMaruGothicMPRO" charset="-128"/>
                <a:cs typeface="HGMaruGothicMPRO" charset="-128"/>
              </a:rPr>
              <a:t>200</a:t>
            </a:r>
            <a:r>
              <a:rPr kumimoji="1" lang="ja-JP" altLang="en-US" dirty="0" smtClean="0">
                <a:latin typeface="HGMaruGothicMPRO" charset="-128"/>
                <a:ea typeface="HGMaruGothicMPRO" charset="-128"/>
                <a:cs typeface="HGMaruGothicMPRO" charset="-128"/>
              </a:rPr>
              <a:t>以上の言語がある</a:t>
            </a:r>
            <a:endParaRPr kumimoji="1"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endParaRPr lang="en-US" altLang="ja-JP" dirty="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latin typeface="HGMaruGothicMPRO" charset="-128"/>
                <a:ea typeface="HGMaruGothicMPRO" charset="-128"/>
                <a:cs typeface="HGMaruGothicMPRO" charset="-128"/>
              </a:rPr>
              <a:t>②言語ごとの差はない</a:t>
            </a:r>
            <a:endParaRPr kumimoji="1"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latin typeface="HGMaruGothicMPRO" charset="-128"/>
                <a:ea typeface="HGMaruGothicMPRO" charset="-128"/>
                <a:cs typeface="HGMaruGothicMPRO" charset="-128"/>
              </a:rPr>
              <a:t>言語ごとに特に大きな性能の差はなし</a:t>
            </a:r>
            <a:endParaRPr kumimoji="1"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endParaRPr lang="en-US" altLang="ja-JP" dirty="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latin typeface="HGMaruGothicMPRO" charset="-128"/>
                <a:ea typeface="HGMaruGothicMPRO" charset="-128"/>
                <a:cs typeface="HGMaruGothicMPRO" charset="-128"/>
              </a:rPr>
              <a:t>②言語ごとの需要に差がある</a:t>
            </a:r>
            <a:endParaRPr kumimoji="1"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言語ごとに需要が大きく異なる</a:t>
            </a:r>
            <a:endParaRPr kumimoji="1" lang="en-US" altLang="ja-JP" dirty="0" smtClean="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3211939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lnSpc>
                <a:spcPct val="100000"/>
              </a:lnSpc>
              <a:spcBef>
                <a:spcPts val="0"/>
              </a:spcBef>
              <a:defRPr/>
            </a:pPr>
            <a:r>
              <a:rPr lang="ja-JP" altLang="en-US" dirty="0" smtClean="0">
                <a:latin typeface="HGMaruGothicMPRO" charset="-128"/>
                <a:ea typeface="HGMaruGothicMPRO" charset="-128"/>
                <a:cs typeface="HGMaruGothicMPRO" charset="-128"/>
              </a:rPr>
              <a:t>①プログラミング</a:t>
            </a:r>
            <a:r>
              <a:rPr lang="ja-JP" altLang="en-US" dirty="0">
                <a:latin typeface="HGMaruGothicMPRO" charset="-128"/>
                <a:ea typeface="HGMaruGothicMPRO" charset="-128"/>
                <a:cs typeface="HGMaruGothicMPRO" charset="-128"/>
              </a:rPr>
              <a:t>言語のインフレ</a:t>
            </a:r>
            <a:endParaRPr lang="en-US" altLang="ja-JP" dirty="0">
              <a:latin typeface="HGMaruGothicMPRO" charset="-128"/>
              <a:ea typeface="HGMaruGothicMPRO" charset="-128"/>
              <a:cs typeface="HGMaruGothicMPRO" charset="-128"/>
            </a:endParaRP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387" y="1923492"/>
            <a:ext cx="1282396" cy="1442695"/>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625" y="4696759"/>
            <a:ext cx="1995814" cy="796473"/>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0706" y="2896812"/>
            <a:ext cx="2120225" cy="2120225"/>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743" y="3764562"/>
            <a:ext cx="1297429" cy="1470921"/>
          </a:xfrm>
          <a:prstGeom prst="rect">
            <a:avLst/>
          </a:prstGeom>
        </p:spPr>
      </p:pic>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5750" y="3188945"/>
            <a:ext cx="1363955" cy="1565795"/>
          </a:xfrm>
          <a:prstGeom prst="rect">
            <a:avLst/>
          </a:prstGeom>
        </p:spPr>
      </p:pic>
      <p:pic>
        <p:nvPicPr>
          <p:cNvPr id="11" name="図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6657" y="5233586"/>
            <a:ext cx="2392682" cy="1213086"/>
          </a:xfrm>
          <a:prstGeom prst="rect">
            <a:avLst/>
          </a:prstGeom>
        </p:spPr>
      </p:pic>
      <p:pic>
        <p:nvPicPr>
          <p:cNvPr id="12" name="図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61662" y="3368946"/>
            <a:ext cx="1895554" cy="1331479"/>
          </a:xfrm>
          <a:prstGeom prst="rect">
            <a:avLst/>
          </a:prstGeom>
        </p:spPr>
      </p:pic>
      <p:pic>
        <p:nvPicPr>
          <p:cNvPr id="13" name="図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845" y="1921610"/>
            <a:ext cx="2006395" cy="1354317"/>
          </a:xfrm>
          <a:prstGeom prst="rect">
            <a:avLst/>
          </a:prstGeom>
        </p:spPr>
      </p:pic>
      <p:pic>
        <p:nvPicPr>
          <p:cNvPr id="14" name="図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30312" y="5094996"/>
            <a:ext cx="3043669" cy="1351676"/>
          </a:xfrm>
          <a:prstGeom prst="rect">
            <a:avLst/>
          </a:prstGeom>
        </p:spPr>
      </p:pic>
      <p:pic>
        <p:nvPicPr>
          <p:cNvPr id="15" name="図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01467" y="1929827"/>
            <a:ext cx="2078303" cy="1019979"/>
          </a:xfrm>
          <a:prstGeom prst="rect">
            <a:avLst/>
          </a:prstGeom>
        </p:spPr>
      </p:pic>
      <p:pic>
        <p:nvPicPr>
          <p:cNvPr id="16" name="図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9803" y="5724118"/>
            <a:ext cx="2135437" cy="688316"/>
          </a:xfrm>
          <a:prstGeom prst="rect">
            <a:avLst/>
          </a:prstGeom>
        </p:spPr>
      </p:pic>
    </p:spTree>
    <p:extLst>
      <p:ext uri="{BB962C8B-B14F-4D97-AF65-F5344CB8AC3E}">
        <p14:creationId xmlns:p14="http://schemas.microsoft.com/office/powerpoint/2010/main" val="18724031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lvl="0">
              <a:lnSpc>
                <a:spcPct val="100000"/>
              </a:lnSpc>
              <a:spcBef>
                <a:spcPts val="0"/>
              </a:spcBef>
              <a:defRPr/>
            </a:pPr>
            <a:r>
              <a:rPr lang="ja-JP" altLang="en-US" dirty="0" smtClean="0">
                <a:latin typeface="HGMaruGothicMPRO" charset="-128"/>
                <a:ea typeface="HGMaruGothicMPRO" charset="-128"/>
                <a:cs typeface="HGMaruGothicMPRO" charset="-128"/>
              </a:rPr>
              <a:t>③言語ごとの需要に差がある</a:t>
            </a:r>
            <a:endParaRPr lang="en-US" altLang="ja-JP" dirty="0">
              <a:latin typeface="HGMaruGothicMPRO" charset="-128"/>
              <a:ea typeface="HGMaruGothicMPRO" charset="-128"/>
              <a:cs typeface="HGMaruGothicMPRO" charset="-128"/>
            </a:endParaRPr>
          </a:p>
        </p:txBody>
      </p:sp>
      <p:pic>
        <p:nvPicPr>
          <p:cNvPr id="3" name="図 2"/>
          <p:cNvPicPr>
            <a:picLocks noChangeAspect="1"/>
          </p:cNvPicPr>
          <p:nvPr/>
        </p:nvPicPr>
        <p:blipFill>
          <a:blip r:embed="rId2"/>
          <a:stretch>
            <a:fillRect/>
          </a:stretch>
        </p:blipFill>
        <p:spPr>
          <a:xfrm>
            <a:off x="2610237" y="1552901"/>
            <a:ext cx="4799826" cy="5167312"/>
          </a:xfrm>
          <a:prstGeom prst="rect">
            <a:avLst/>
          </a:prstGeom>
        </p:spPr>
      </p:pic>
      <p:sp>
        <p:nvSpPr>
          <p:cNvPr id="5" name="テキスト ボックス 4"/>
          <p:cNvSpPr txBox="1"/>
          <p:nvPr/>
        </p:nvSpPr>
        <p:spPr>
          <a:xfrm>
            <a:off x="7916908" y="2154477"/>
            <a:ext cx="4095552" cy="2462213"/>
          </a:xfrm>
          <a:prstGeom prst="rect">
            <a:avLst/>
          </a:prstGeom>
          <a:noFill/>
        </p:spPr>
        <p:txBody>
          <a:bodyPr wrap="square" rtlCol="0">
            <a:spAutoFit/>
          </a:bodyPr>
          <a:lstStyle/>
          <a:p>
            <a:r>
              <a:rPr lang="ja-JP" altLang="en-US" sz="1400" dirty="0"/>
              <a:t>対象媒体：</a:t>
            </a:r>
            <a:r>
              <a:rPr lang="en-US" altLang="ja-JP" sz="1400" dirty="0"/>
              <a:t>@type</a:t>
            </a:r>
            <a:r>
              <a:rPr lang="ja-JP" altLang="en-US" sz="1400" dirty="0"/>
              <a:t>、</a:t>
            </a:r>
            <a:r>
              <a:rPr lang="en-US" altLang="ja-JP" sz="1400" dirty="0"/>
              <a:t>DODA</a:t>
            </a:r>
            <a:r>
              <a:rPr lang="ja-JP" altLang="en-US" sz="1400" dirty="0"/>
              <a:t>、</a:t>
            </a:r>
            <a:r>
              <a:rPr lang="en-US" altLang="ja-JP" sz="1400" dirty="0" err="1"/>
              <a:t>FindJob</a:t>
            </a:r>
            <a:r>
              <a:rPr lang="en-US" altLang="ja-JP" sz="1400" dirty="0"/>
              <a:t>!</a:t>
            </a:r>
            <a:r>
              <a:rPr lang="ja-JP" altLang="en-US" sz="1400" dirty="0"/>
              <a:t>、</a:t>
            </a:r>
            <a:r>
              <a:rPr lang="en-US" altLang="ja-JP" sz="1400" dirty="0"/>
              <a:t>Green</a:t>
            </a:r>
            <a:r>
              <a:rPr lang="ja-JP" altLang="en-US" sz="1400" dirty="0"/>
              <a:t>、イーキャリア、エン転職、マイナビ転職、リクナビ</a:t>
            </a:r>
            <a:r>
              <a:rPr lang="en-US" altLang="ja-JP" sz="1400" dirty="0"/>
              <a:t>NEXT</a:t>
            </a:r>
            <a:r>
              <a:rPr lang="ja-JP" altLang="en-US" sz="1400" dirty="0"/>
              <a:t>（</a:t>
            </a:r>
            <a:r>
              <a:rPr lang="en-US" altLang="ja-JP" sz="1400" dirty="0"/>
              <a:t>50</a:t>
            </a:r>
            <a:r>
              <a:rPr lang="ja-JP" altLang="en-US" sz="1400" dirty="0"/>
              <a:t>音順）</a:t>
            </a:r>
            <a:r>
              <a:rPr lang="ja-JP" altLang="en-US" sz="1400" dirty="0" smtClean="0"/>
              <a:t/>
            </a:r>
            <a:br>
              <a:rPr lang="ja-JP" altLang="en-US" sz="1400" dirty="0" smtClean="0"/>
            </a:br>
            <a:r>
              <a:rPr lang="ja-JP" altLang="en-US" sz="1400" dirty="0"/>
              <a:t>調査日：</a:t>
            </a:r>
            <a:r>
              <a:rPr lang="en-US" altLang="ja-JP" sz="1400" dirty="0"/>
              <a:t>2015</a:t>
            </a:r>
            <a:r>
              <a:rPr lang="ja-JP" altLang="en-US" sz="1400" dirty="0"/>
              <a:t>年</a:t>
            </a:r>
            <a:r>
              <a:rPr lang="en-US" altLang="ja-JP" sz="1400" dirty="0"/>
              <a:t>10</a:t>
            </a:r>
            <a:r>
              <a:rPr lang="ja-JP" altLang="en-US" sz="1400" dirty="0"/>
              <a:t>月</a:t>
            </a:r>
            <a:r>
              <a:rPr lang="en-US" altLang="ja-JP" sz="1400" dirty="0"/>
              <a:t>19</a:t>
            </a:r>
            <a:r>
              <a:rPr lang="ja-JP" altLang="en-US" sz="1400" dirty="0"/>
              <a:t>日</a:t>
            </a:r>
            <a:r>
              <a:rPr lang="ja-JP" altLang="en-US" sz="1400" dirty="0" smtClean="0"/>
              <a:t/>
            </a:r>
            <a:br>
              <a:rPr lang="ja-JP" altLang="en-US" sz="1400" dirty="0" smtClean="0"/>
            </a:br>
            <a:r>
              <a:rPr lang="ja-JP" altLang="en-US" sz="1400" dirty="0"/>
              <a:t>調査対象求人掲載件数： </a:t>
            </a:r>
            <a:r>
              <a:rPr lang="en-US" altLang="ja-JP" sz="1400" dirty="0"/>
              <a:t>47,321</a:t>
            </a:r>
            <a:r>
              <a:rPr lang="ja-JP" altLang="en-US" sz="1400" dirty="0"/>
              <a:t>件（全職種）</a:t>
            </a:r>
            <a:r>
              <a:rPr lang="ja-JP" altLang="en-US" sz="1400" dirty="0" smtClean="0"/>
              <a:t/>
            </a:r>
            <a:br>
              <a:rPr lang="ja-JP" altLang="en-US" sz="1400" dirty="0" smtClean="0"/>
            </a:br>
            <a:r>
              <a:rPr lang="ja-JP" altLang="en-US" sz="1400" dirty="0"/>
              <a:t>調査方法： 「応募条件」「仕事内容」に各プログラミング言語が含まれる求人掲載件数</a:t>
            </a:r>
            <a:r>
              <a:rPr lang="ja-JP" altLang="en-US" sz="1400" dirty="0" smtClean="0"/>
              <a:t/>
            </a:r>
            <a:br>
              <a:rPr lang="ja-JP" altLang="en-US" sz="1400" dirty="0" smtClean="0"/>
            </a:br>
            <a:r>
              <a:rPr lang="ja-JP" altLang="en-US" sz="1400" dirty="0"/>
              <a:t>（件数は延べ、掲載件数</a:t>
            </a:r>
            <a:r>
              <a:rPr lang="en-US" altLang="ja-JP" sz="1400" dirty="0"/>
              <a:t>100</a:t>
            </a:r>
            <a:r>
              <a:rPr lang="ja-JP" altLang="en-US" sz="1400" dirty="0"/>
              <a:t>件以上の言語が対象）</a:t>
            </a:r>
            <a:r>
              <a:rPr lang="ja-JP" altLang="en-US" sz="1400" dirty="0" smtClean="0"/>
              <a:t/>
            </a:r>
            <a:br>
              <a:rPr lang="ja-JP" altLang="en-US" sz="1400" dirty="0" smtClean="0"/>
            </a:br>
            <a:r>
              <a:rPr lang="ja-JP" altLang="en-US" sz="1400" dirty="0"/>
              <a:t>給与金額： 掲載されている給与金額の下限値の平均を算出（月給表記は</a:t>
            </a:r>
            <a:r>
              <a:rPr lang="en-US" altLang="ja-JP" sz="1400" dirty="0"/>
              <a:t>14</a:t>
            </a:r>
            <a:r>
              <a:rPr lang="ja-JP" altLang="en-US" sz="1400" dirty="0"/>
              <a:t>倍で年俸に換算）</a:t>
            </a:r>
            <a:endParaRPr kumimoji="1" lang="ja-JP" altLang="en-US" sz="1400" dirty="0"/>
          </a:p>
        </p:txBody>
      </p:sp>
      <p:sp>
        <p:nvSpPr>
          <p:cNvPr id="6" name="正方形/長方形 5"/>
          <p:cNvSpPr/>
          <p:nvPr/>
        </p:nvSpPr>
        <p:spPr>
          <a:xfrm>
            <a:off x="3933173" y="3018773"/>
            <a:ext cx="789139" cy="6263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5294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HGMaruGothicMPRO" charset="-128"/>
                <a:ea typeface="HGMaruGothicMPRO" charset="-128"/>
                <a:cs typeface="HGMaruGothicMPRO" charset="-128"/>
              </a:rPr>
              <a:t>言語の普及までの流れ</a:t>
            </a:r>
            <a:endParaRPr kumimoji="1" lang="ja-JP" altLang="en-US" dirty="0">
              <a:latin typeface="HGMaruGothicMPRO" charset="-128"/>
              <a:ea typeface="HGMaruGothicMPRO" charset="-128"/>
              <a:cs typeface="HGMaruGothicMPRO" charset="-128"/>
            </a:endParaRPr>
          </a:p>
        </p:txBody>
      </p:sp>
      <p:sp>
        <p:nvSpPr>
          <p:cNvPr id="3" name="コンテンツ プレースホルダー 2"/>
          <p:cNvSpPr>
            <a:spLocks noGrp="1"/>
          </p:cNvSpPr>
          <p:nvPr>
            <p:ph idx="1"/>
          </p:nvPr>
        </p:nvSpPr>
        <p:spPr>
          <a:xfrm>
            <a:off x="838200" y="1690688"/>
            <a:ext cx="10911214" cy="4351338"/>
          </a:xfrm>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dirty="0" smtClean="0">
                <a:latin typeface="HGMaruGothicMPRO" charset="-128"/>
                <a:ea typeface="HGMaruGothicMPRO" charset="-128"/>
                <a:cs typeface="HGMaruGothicMPRO" charset="-128"/>
              </a:rPr>
              <a:t>プログラミング言語のイメージ</a:t>
            </a:r>
            <a:endParaRPr kumimoji="1" lang="en-US" altLang="ja-JP" dirty="0" smtClean="0">
              <a:latin typeface="HGMaruGothicMPRO" charset="-128"/>
              <a:ea typeface="HGMaruGothicMPRO" charset="-128"/>
              <a:cs typeface="HGMaruGothicMPRO"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dirty="0" smtClean="0">
                <a:latin typeface="HGMaruGothicMPRO" charset="-128"/>
                <a:ea typeface="HGMaruGothicMPRO" charset="-128"/>
                <a:cs typeface="HGMaruGothicMPRO" charset="-128"/>
              </a:rPr>
              <a:t>↓</a:t>
            </a:r>
            <a:endParaRPr kumimoji="1" lang="en-US" altLang="ja-JP" dirty="0" smtClean="0">
              <a:latin typeface="HGMaruGothicMPRO" charset="-128"/>
              <a:ea typeface="HGMaruGothicMPRO" charset="-128"/>
              <a:cs typeface="HGMaruGothicMPRO"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ライブラリの充実</a:t>
            </a:r>
            <a:endParaRPr lang="en-US" altLang="ja-JP" dirty="0" smtClean="0">
              <a:latin typeface="HGMaruGothicMPRO" charset="-128"/>
              <a:ea typeface="HGMaruGothicMPRO" charset="-128"/>
              <a:cs typeface="HGMaruGothicMPRO"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dirty="0" smtClean="0">
                <a:latin typeface="HGMaruGothicMPRO" charset="-128"/>
                <a:ea typeface="HGMaruGothicMPRO" charset="-128"/>
                <a:cs typeface="HGMaruGothicMPRO" charset="-128"/>
              </a:rPr>
              <a:t>↓</a:t>
            </a:r>
            <a:endParaRPr kumimoji="1" lang="en-US" altLang="ja-JP" dirty="0" smtClean="0">
              <a:latin typeface="HGMaruGothicMPRO" charset="-128"/>
              <a:ea typeface="HGMaruGothicMPRO" charset="-128"/>
              <a:cs typeface="HGMaruGothicMPRO"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利用者（増）</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dirty="0" smtClean="0">
                <a:latin typeface="HGMaruGothicMPRO" charset="-128"/>
                <a:ea typeface="HGMaruGothicMPRO" charset="-128"/>
                <a:cs typeface="HGMaruGothicMPRO" charset="-128"/>
              </a:rPr>
              <a:t>↓</a:t>
            </a:r>
          </a:p>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ブランドイメージ</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dirty="0" smtClean="0">
                <a:latin typeface="HGMaruGothicMPRO" charset="-128"/>
                <a:ea typeface="HGMaruGothicMPRO" charset="-128"/>
                <a:cs typeface="HGMaruGothicMPRO" charset="-128"/>
              </a:rPr>
              <a:t>↓</a:t>
            </a:r>
          </a:p>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普及</a:t>
            </a:r>
            <a:endParaRPr kumimoji="1" lang="en-US" altLang="ja-JP" dirty="0" smtClean="0">
              <a:latin typeface="HGMaruGothicMPRO" charset="-128"/>
              <a:ea typeface="HGMaruGothicMPRO" charset="-128"/>
              <a:cs typeface="HGMaruGothicMPRO" charset="-128"/>
            </a:endParaRPr>
          </a:p>
        </p:txBody>
      </p:sp>
      <p:sp>
        <p:nvSpPr>
          <p:cNvPr id="5" name="角丸四角形吹き出し 4"/>
          <p:cNvSpPr/>
          <p:nvPr/>
        </p:nvSpPr>
        <p:spPr>
          <a:xfrm>
            <a:off x="8279704" y="3349940"/>
            <a:ext cx="3469710" cy="1660470"/>
          </a:xfrm>
          <a:prstGeom prst="wedgeRoundRectCallout">
            <a:avLst>
              <a:gd name="adj1" fmla="val -47895"/>
              <a:gd name="adj2" fmla="val -79794"/>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lumMod val="50000"/>
                    <a:lumOff val="50000"/>
                  </a:schemeClr>
                </a:solidFill>
              </a:rPr>
              <a:t>ライブラリ</a:t>
            </a:r>
            <a:endParaRPr kumimoji="1" lang="en-US" altLang="ja-JP" dirty="0" smtClean="0">
              <a:solidFill>
                <a:schemeClr val="tx1">
                  <a:lumMod val="50000"/>
                  <a:lumOff val="50000"/>
                </a:schemeClr>
              </a:solidFill>
            </a:endParaRPr>
          </a:p>
          <a:p>
            <a:pPr algn="ctr"/>
            <a:endParaRPr kumimoji="1" lang="en-US" altLang="ja-JP" dirty="0" smtClean="0">
              <a:solidFill>
                <a:schemeClr val="tx1">
                  <a:lumMod val="50000"/>
                  <a:lumOff val="50000"/>
                </a:schemeClr>
              </a:solidFill>
            </a:endParaRPr>
          </a:p>
          <a:p>
            <a:pPr algn="ctr"/>
            <a:r>
              <a:rPr lang="ja-JP" altLang="en-US" dirty="0" smtClean="0">
                <a:solidFill>
                  <a:schemeClr val="tx1">
                    <a:lumMod val="50000"/>
                    <a:lumOff val="50000"/>
                  </a:schemeClr>
                </a:solidFill>
              </a:rPr>
              <a:t>ある程度まとまった機能を提供するプログラムの部品のこと。</a:t>
            </a:r>
            <a:endParaRPr kumimoji="1" lang="ja-JP" altLang="en-US" dirty="0">
              <a:solidFill>
                <a:schemeClr val="tx1">
                  <a:lumMod val="50000"/>
                  <a:lumOff val="50000"/>
                </a:schemeClr>
              </a:solidFill>
            </a:endParaRPr>
          </a:p>
        </p:txBody>
      </p:sp>
    </p:spTree>
    <p:extLst>
      <p:ext uri="{BB962C8B-B14F-4D97-AF65-F5344CB8AC3E}">
        <p14:creationId xmlns:p14="http://schemas.microsoft.com/office/powerpoint/2010/main" val="994449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HGMaruGothicMPRO" charset="-128"/>
                <a:ea typeface="HGMaruGothicMPRO" charset="-128"/>
                <a:cs typeface="HGMaruGothicMPRO" charset="-128"/>
              </a:rPr>
              <a:t>アイディア</a:t>
            </a:r>
            <a:endParaRPr kumimoji="1" lang="ja-JP" altLang="en-US" dirty="0">
              <a:latin typeface="HGMaruGothicMPRO" charset="-128"/>
              <a:ea typeface="HGMaruGothicMPRO" charset="-128"/>
              <a:cs typeface="HGMaruGothicMPRO" charset="-128"/>
            </a:endParaRPr>
          </a:p>
        </p:txBody>
      </p:sp>
      <p:sp>
        <p:nvSpPr>
          <p:cNvPr id="3" name="コンテンツ プレースホルダー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latin typeface="HGMaruGothicMPRO" charset="-128"/>
                <a:ea typeface="HGMaruGothicMPRO" charset="-128"/>
                <a:cs typeface="HGMaruGothicMPRO" charset="-128"/>
              </a:rPr>
              <a:t>日本で</a:t>
            </a:r>
            <a:r>
              <a:rPr kumimoji="1" lang="en-US" altLang="ja-JP" dirty="0" smtClean="0">
                <a:latin typeface="HGMaruGothicMPRO" charset="-128"/>
                <a:ea typeface="HGMaruGothicMPRO" charset="-128"/>
                <a:cs typeface="HGMaruGothicMPRO" charset="-128"/>
              </a:rPr>
              <a:t>Ruby</a:t>
            </a:r>
            <a:r>
              <a:rPr kumimoji="1" lang="ja-JP" altLang="en-US" dirty="0" smtClean="0">
                <a:latin typeface="HGMaruGothicMPRO" charset="-128"/>
                <a:ea typeface="HGMaruGothicMPRO" charset="-128"/>
                <a:cs typeface="HGMaruGothicMPRO" charset="-128"/>
              </a:rPr>
              <a:t>をもっと普及させるには、</a:t>
            </a:r>
            <a:r>
              <a:rPr kumimoji="1" lang="en-US" altLang="ja-JP" dirty="0" smtClean="0">
                <a:latin typeface="HGMaruGothicMPRO" charset="-128"/>
                <a:ea typeface="HGMaruGothicMPRO" charset="-128"/>
                <a:cs typeface="HGMaruGothicMPRO" charset="-128"/>
              </a:rPr>
              <a:t>『</a:t>
            </a:r>
            <a:r>
              <a:rPr kumimoji="1" lang="ja-JP" altLang="en-US" dirty="0" smtClean="0">
                <a:latin typeface="HGMaruGothicMPRO" charset="-128"/>
                <a:ea typeface="HGMaruGothicMPRO" charset="-128"/>
                <a:cs typeface="HGMaruGothicMPRO" charset="-128"/>
              </a:rPr>
              <a:t>プログラミグ入門言語</a:t>
            </a:r>
            <a:r>
              <a:rPr kumimoji="1" lang="en-US" altLang="ja-JP" dirty="0" smtClean="0">
                <a:latin typeface="HGMaruGothicMPRO" charset="-128"/>
                <a:ea typeface="HGMaruGothicMPRO" charset="-128"/>
                <a:cs typeface="HGMaruGothicMPRO" charset="-128"/>
              </a:rPr>
              <a:t>』</a:t>
            </a:r>
            <a:r>
              <a:rPr lang="en-US" altLang="ja-JP" dirty="0">
                <a:latin typeface="HGMaruGothicMPRO" charset="-128"/>
                <a:ea typeface="HGMaruGothicMPRO" charset="-128"/>
                <a:cs typeface="HGMaruGothicMPRO" charset="-128"/>
              </a:rPr>
              <a:t>-</a:t>
            </a:r>
            <a:r>
              <a:rPr kumimoji="1" lang="ja-JP" altLang="en-US" dirty="0" smtClean="0">
                <a:latin typeface="HGMaruGothicMPRO" charset="-128"/>
                <a:ea typeface="HGMaruGothicMPRO" charset="-128"/>
                <a:cs typeface="HGMaruGothicMPRO" charset="-128"/>
              </a:rPr>
              <a:t>プログラミングの登竜門</a:t>
            </a:r>
            <a:r>
              <a:rPr kumimoji="1" lang="en-US" altLang="ja-JP" dirty="0" smtClean="0">
                <a:latin typeface="HGMaruGothicMPRO" charset="-128"/>
                <a:ea typeface="HGMaruGothicMPRO" charset="-128"/>
                <a:cs typeface="HGMaruGothicMPRO" charset="-128"/>
              </a:rPr>
              <a:t>-</a:t>
            </a:r>
            <a:r>
              <a:rPr kumimoji="1" lang="ja-JP" altLang="en-US" dirty="0" smtClean="0">
                <a:latin typeface="HGMaruGothicMPRO" charset="-128"/>
                <a:ea typeface="HGMaruGothicMPRO" charset="-128"/>
                <a:cs typeface="HGMaruGothicMPRO" charset="-128"/>
              </a:rPr>
              <a:t>として</a:t>
            </a:r>
            <a:r>
              <a:rPr kumimoji="1" lang="ja-JP" altLang="en-US" dirty="0" smtClean="0">
                <a:latin typeface="HGMaruGothicMPRO" charset="-128"/>
                <a:ea typeface="HGMaruGothicMPRO" charset="-128"/>
                <a:cs typeface="HGMaruGothicMPRO" charset="-128"/>
              </a:rPr>
              <a:t>ブランドを</a:t>
            </a:r>
            <a:r>
              <a:rPr kumimoji="1" lang="ja-JP" altLang="en-US" dirty="0" smtClean="0">
                <a:latin typeface="HGMaruGothicMPRO" charset="-128"/>
                <a:ea typeface="HGMaruGothicMPRO" charset="-128"/>
                <a:cs typeface="HGMaruGothicMPRO" charset="-128"/>
              </a:rPr>
              <a:t>確立。</a:t>
            </a:r>
            <a:endParaRPr kumimoji="1"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endParaRPr lang="en-US" altLang="ja-JP" dirty="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latin typeface="HGMaruGothicMPRO" charset="-128"/>
                <a:ea typeface="HGMaruGothicMPRO" charset="-128"/>
                <a:cs typeface="HGMaruGothicMPRO" charset="-128"/>
              </a:rPr>
              <a:t>ターゲット市場</a:t>
            </a:r>
            <a:endParaRPr kumimoji="1" lang="en-US" altLang="ja-JP" dirty="0" smtClean="0">
              <a:latin typeface="HGMaruGothicMPRO" charset="-128"/>
              <a:ea typeface="HGMaruGothicMPRO" charset="-128"/>
              <a:cs typeface="HGMaruGothicMPRO" charset="-128"/>
            </a:endParaRPr>
          </a:p>
          <a:p>
            <a:pPr>
              <a:lnSpc>
                <a:spcPct val="100000"/>
              </a:lnSpc>
              <a:spcBef>
                <a:spcPts val="0"/>
              </a:spcBef>
              <a:defRPr/>
            </a:pPr>
            <a:r>
              <a:rPr lang="en-US" altLang="ja-JP" dirty="0" smtClean="0">
                <a:latin typeface="HGMaruGothicMPRO" charset="-128"/>
                <a:ea typeface="HGMaruGothicMPRO" charset="-128"/>
                <a:cs typeface="HGMaruGothicMPRO" charset="-128"/>
              </a:rPr>
              <a:t>『</a:t>
            </a:r>
            <a:r>
              <a:rPr lang="ja-JP" altLang="en-US" dirty="0" smtClean="0">
                <a:latin typeface="HGMaruGothicMPRO" charset="-128"/>
                <a:ea typeface="HGMaruGothicMPRO" charset="-128"/>
                <a:cs typeface="HGMaruGothicMPRO" charset="-128"/>
              </a:rPr>
              <a:t>プログラミング</a:t>
            </a:r>
            <a:r>
              <a:rPr lang="en-US" altLang="ja-JP" dirty="0" smtClean="0">
                <a:latin typeface="HGMaruGothicMPRO" charset="-128"/>
                <a:ea typeface="HGMaruGothicMPRO" charset="-128"/>
                <a:cs typeface="HGMaruGothicMPRO" charset="-128"/>
              </a:rPr>
              <a:t>』</a:t>
            </a:r>
            <a:r>
              <a:rPr lang="ja-JP" altLang="en-US" dirty="0" smtClean="0">
                <a:latin typeface="HGMaruGothicMPRO" charset="-128"/>
                <a:ea typeface="HGMaruGothicMPRO" charset="-128"/>
                <a:cs typeface="HGMaruGothicMPRO" charset="-128"/>
              </a:rPr>
              <a:t>を素早く学びたい素人</a:t>
            </a:r>
            <a:endParaRPr lang="en-US" altLang="ja-JP" dirty="0" smtClean="0">
              <a:latin typeface="HGMaruGothicMPRO" charset="-128"/>
              <a:ea typeface="HGMaruGothicMPRO" charset="-128"/>
              <a:cs typeface="HGMaruGothicMPRO" charset="-128"/>
            </a:endParaRPr>
          </a:p>
          <a:p>
            <a:pPr>
              <a:lnSpc>
                <a:spcPct val="100000"/>
              </a:lnSpc>
              <a:spcBef>
                <a:spcPts val="0"/>
              </a:spcBef>
              <a:defRPr/>
            </a:pPr>
            <a:r>
              <a:rPr lang="ja-JP" altLang="en-US" dirty="0" smtClean="0">
                <a:latin typeface="HGMaruGothicMPRO" charset="-128"/>
                <a:ea typeface="HGMaruGothicMPRO" charset="-128"/>
                <a:cs typeface="HGMaruGothicMPRO" charset="-128"/>
              </a:rPr>
              <a:t>教養としてのプログラミング</a:t>
            </a:r>
            <a:endParaRPr lang="en-US" altLang="ja-JP" dirty="0" smtClean="0">
              <a:latin typeface="HGMaruGothicMPRO" charset="-128"/>
              <a:ea typeface="HGMaruGothicMPRO" charset="-128"/>
              <a:cs typeface="HGMaruGothicMPRO" charset="-128"/>
            </a:endParaRPr>
          </a:p>
          <a:p>
            <a:pPr>
              <a:lnSpc>
                <a:spcPct val="100000"/>
              </a:lnSpc>
              <a:spcBef>
                <a:spcPts val="0"/>
              </a:spcBef>
              <a:defRPr/>
            </a:pPr>
            <a:endParaRPr lang="en-US" altLang="ja-JP" dirty="0">
              <a:latin typeface="HGMaruGothicMPRO" charset="-128"/>
              <a:ea typeface="HGMaruGothicMPRO" charset="-128"/>
              <a:cs typeface="HGMaruGothicMPRO" charset="-128"/>
            </a:endParaRPr>
          </a:p>
          <a:p>
            <a:pPr marL="0" indent="0">
              <a:lnSpc>
                <a:spcPct val="100000"/>
              </a:lnSpc>
              <a:spcBef>
                <a:spcPts val="0"/>
              </a:spcBef>
              <a:buNone/>
              <a:defRPr/>
            </a:pPr>
            <a:r>
              <a:rPr lang="en-US" altLang="ja-JP" b="1" dirty="0" smtClean="0">
                <a:solidFill>
                  <a:srgbClr val="FF0000"/>
                </a:solidFill>
                <a:latin typeface="HGMaruGothicMPRO" charset="-128"/>
                <a:ea typeface="HGMaruGothicMPRO" charset="-128"/>
                <a:cs typeface="HGMaruGothicMPRO" charset="-128"/>
              </a:rPr>
              <a:t>Ruby</a:t>
            </a:r>
            <a:r>
              <a:rPr lang="ja-JP" altLang="en-US" b="1" dirty="0" smtClean="0">
                <a:solidFill>
                  <a:srgbClr val="FF0000"/>
                </a:solidFill>
                <a:latin typeface="HGMaruGothicMPRO" charset="-128"/>
                <a:ea typeface="HGMaruGothicMPRO" charset="-128"/>
                <a:cs typeface="HGMaruGothicMPRO" charset="-128"/>
              </a:rPr>
              <a:t>　</a:t>
            </a:r>
            <a:r>
              <a:rPr lang="en-US" altLang="ja-JP" b="1" dirty="0" smtClean="0">
                <a:solidFill>
                  <a:srgbClr val="FF0000"/>
                </a:solidFill>
                <a:latin typeface="HGMaruGothicMPRO" charset="-128"/>
                <a:ea typeface="HGMaruGothicMPRO" charset="-128"/>
                <a:cs typeface="HGMaruGothicMPRO" charset="-128"/>
              </a:rPr>
              <a:t>==</a:t>
            </a:r>
            <a:r>
              <a:rPr lang="ja-JP" altLang="en-US" b="1" dirty="0" smtClean="0">
                <a:solidFill>
                  <a:srgbClr val="FF0000"/>
                </a:solidFill>
                <a:latin typeface="HGMaruGothicMPRO" charset="-128"/>
                <a:ea typeface="HGMaruGothicMPRO" charset="-128"/>
                <a:cs typeface="HGMaruGothicMPRO" charset="-128"/>
              </a:rPr>
              <a:t>　現代の教養学問</a:t>
            </a:r>
            <a:endParaRPr lang="en-US" altLang="ja-JP" b="1" dirty="0" smtClean="0">
              <a:solidFill>
                <a:srgbClr val="FF0000"/>
              </a:solidFill>
              <a:latin typeface="HGMaruGothicMPRO" charset="-128"/>
              <a:ea typeface="HGMaruGothicMPRO" charset="-128"/>
              <a:cs typeface="HGMaruGothicMPRO" charset="-128"/>
            </a:endParaRPr>
          </a:p>
        </p:txBody>
      </p:sp>
      <p:pic>
        <p:nvPicPr>
          <p:cNvPr id="4" name="図 3"/>
          <p:cNvPicPr>
            <a:picLocks noChangeAspect="1"/>
          </p:cNvPicPr>
          <p:nvPr/>
        </p:nvPicPr>
        <p:blipFill>
          <a:blip r:embed="rId2"/>
          <a:stretch>
            <a:fillRect/>
          </a:stretch>
        </p:blipFill>
        <p:spPr>
          <a:xfrm>
            <a:off x="8558060" y="2868181"/>
            <a:ext cx="2289480" cy="29501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3625393"/>
      </p:ext>
    </p:extLst>
  </p:cSld>
  <p:clrMapOvr>
    <a:masterClrMapping/>
  </p:clrMapOvr>
  <p:timing>
    <p:tnLst>
      <p:par>
        <p:cTn id="1" dur="indefinite" restart="never" nodeType="tmRoot"/>
      </p:par>
    </p:tn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531</Words>
  <Application>Microsoft Macintosh PowerPoint</Application>
  <PresentationFormat>ワイド画面</PresentationFormat>
  <Paragraphs>103</Paragraphs>
  <Slides>13</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13</vt:i4>
      </vt:variant>
    </vt:vector>
  </HeadingPairs>
  <TitlesOfParts>
    <vt:vector size="18" baseType="lpstr">
      <vt:lpstr>HGMaruGothicMPRO</vt:lpstr>
      <vt:lpstr>Yu Gothic</vt:lpstr>
      <vt:lpstr>Yu Gothic Light</vt:lpstr>
      <vt:lpstr>Arial</vt:lpstr>
      <vt:lpstr>ホワイト</vt:lpstr>
      <vt:lpstr>Rubyのブランディング</vt:lpstr>
      <vt:lpstr>テーマ</vt:lpstr>
      <vt:lpstr>問題</vt:lpstr>
      <vt:lpstr>仮説</vt:lpstr>
      <vt:lpstr>根拠</vt:lpstr>
      <vt:lpstr>①プログラミング言語のインフレ</vt:lpstr>
      <vt:lpstr>③言語ごとの需要に差がある</vt:lpstr>
      <vt:lpstr>言語の普及までの流れ</vt:lpstr>
      <vt:lpstr>アイディア</vt:lpstr>
      <vt:lpstr>Rubyの4P</vt:lpstr>
      <vt:lpstr>理由</vt:lpstr>
      <vt:lpstr>日本市場での競争優位</vt:lpstr>
      <vt:lpstr>展望</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Rubyのブランディング</dc:title>
  <dc:creator>Microsoft Office ユーザー</dc:creator>
  <cp:lastModifiedBy>Microsoft Office ユーザー</cp:lastModifiedBy>
  <cp:revision>56</cp:revision>
  <dcterms:created xsi:type="dcterms:W3CDTF">2018-01-10T06:00:44Z</dcterms:created>
  <dcterms:modified xsi:type="dcterms:W3CDTF">2018-01-12T07:00:14Z</dcterms:modified>
</cp:coreProperties>
</file>